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9" r:id="rId2"/>
    <p:sldId id="291" r:id="rId3"/>
    <p:sldId id="270" r:id="rId4"/>
    <p:sldId id="277" r:id="rId5"/>
    <p:sldId id="278" r:id="rId6"/>
    <p:sldId id="279" r:id="rId7"/>
    <p:sldId id="280" r:id="rId8"/>
    <p:sldId id="281" r:id="rId9"/>
    <p:sldId id="292" r:id="rId10"/>
    <p:sldId id="282" r:id="rId11"/>
    <p:sldId id="283" r:id="rId12"/>
    <p:sldId id="284" r:id="rId13"/>
    <p:sldId id="285" r:id="rId14"/>
    <p:sldId id="289" r:id="rId15"/>
    <p:sldId id="290" r:id="rId16"/>
    <p:sldId id="286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B9397-374B-4184-B708-05E82BD50949}">
          <p14:sldIdLst>
            <p14:sldId id="259"/>
            <p14:sldId id="291"/>
            <p14:sldId id="270"/>
            <p14:sldId id="277"/>
            <p14:sldId id="278"/>
            <p14:sldId id="279"/>
            <p14:sldId id="280"/>
            <p14:sldId id="281"/>
            <p14:sldId id="292"/>
            <p14:sldId id="282"/>
            <p14:sldId id="283"/>
            <p14:sldId id="284"/>
            <p14:sldId id="285"/>
            <p14:sldId id="289"/>
            <p14:sldId id="290"/>
            <p14:sldId id="286"/>
            <p14:sldId id="287"/>
          </p14:sldIdLst>
        </p14:section>
        <p14:section name="Раздел без заголовка" id="{733B257C-6953-4A0B-B137-D18AEB1AE1B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666699"/>
    <a:srgbClr val="009999"/>
    <a:srgbClr val="800080"/>
    <a:srgbClr val="008000"/>
    <a:srgbClr val="008080"/>
    <a:srgbClr val="6666FF"/>
    <a:srgbClr val="666633"/>
    <a:srgbClr val="669900"/>
    <a:srgbClr val="C1B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2" autoAdjust="0"/>
    <p:restoredTop sz="84909" autoAdjust="0"/>
  </p:normalViewPr>
  <p:slideViewPr>
    <p:cSldViewPr snapToGrid="0">
      <p:cViewPr varScale="1">
        <p:scale>
          <a:sx n="62" d="100"/>
          <a:sy n="62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10-4978-A7F3-047CEE9276E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210-4978-A7F3-047CEE9276E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35-4F6F-80B2-98527C9B9C5D}"/>
              </c:ext>
            </c:extLst>
          </c:dPt>
          <c:dLbls>
            <c:dLbl>
              <c:idx val="0"/>
              <c:layout>
                <c:manualLayout>
                  <c:x val="9.7105979590413796E-2"/>
                  <c:y val="-0.103495141463719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244B40-94A6-4F7B-9987-8DFDFB555EC4}" type="VALUE">
                      <a:rPr lang="en-US" sz="3600" b="1" i="0" baseline="0" smtClean="0">
                        <a:solidFill>
                          <a:srgbClr val="002060"/>
                        </a:solidFill>
                      </a:rPr>
                      <a:pPr>
                        <a:defRPr sz="36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65607468827748"/>
                      <c:h val="9.04650061229747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10-4978-A7F3-047CEE9276E0}"/>
                </c:ext>
              </c:extLst>
            </c:dLbl>
            <c:dLbl>
              <c:idx val="1"/>
              <c:layout>
                <c:manualLayout>
                  <c:x val="8.9168110687757568E-2"/>
                  <c:y val="4.2926963784931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6902B7-E23B-41A7-B3FE-19A27E44C371}" type="VALUE">
                      <a:rPr lang="en-US" smtClean="0"/>
                      <a:pPr>
                        <a:defRPr sz="36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38651513663908"/>
                      <c:h val="8.81620726099434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10-4978-A7F3-047CEE9276E0}"/>
                </c:ext>
              </c:extLst>
            </c:dLbl>
            <c:dLbl>
              <c:idx val="2"/>
              <c:layout>
                <c:manualLayout>
                  <c:x val="-0.15045594103406357"/>
                  <c:y val="-0.22797399541659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35-4F6F-80B2-98527C9B9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коррекционные школы</c:v>
                </c:pt>
                <c:pt idx="1">
                  <c:v>специальные классы</c:v>
                </c:pt>
                <c:pt idx="2">
                  <c:v>общеобразовательные классы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0.08</c:v>
                </c:pt>
                <c:pt idx="2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0-4978-A7F3-047CEE927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78707349081361"/>
          <c:y val="0.21128197290337197"/>
          <c:w val="0.41124212598425197"/>
          <c:h val="0.754243184286284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A6-4FBF-B102-A17BE3DF57C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A6-4FBF-B102-A17BE3DF57C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A6-4FBF-B102-A17BE3DF57C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9A6-4FBF-B102-A17BE3DF57C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A6-4FBF-B102-A17BE3DF57CA}"/>
              </c:ext>
            </c:extLst>
          </c:dPt>
          <c:dLbls>
            <c:dLbl>
              <c:idx val="0"/>
              <c:layout>
                <c:manualLayout>
                  <c:x val="0.18243877903158215"/>
                  <c:y val="-0.14534924308456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C244B40-94A6-4F7B-9987-8DFDFB555EC4}" type="VALUE">
                      <a:rPr lang="ru-RU" sz="3600" b="1" i="0" baseline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3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sz="3600" b="1" i="0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96538713910762"/>
                      <c:h val="9.8802369537135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9A6-4FBF-B102-A17BE3DF57CA}"/>
                </c:ext>
              </c:extLst>
            </c:dLbl>
            <c:dLbl>
              <c:idx val="1"/>
              <c:layout>
                <c:manualLayout>
                  <c:x val="0.16960888287401574"/>
                  <c:y val="-4.21982979275213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6902B7-E23B-41A7-B3FE-19A27E44C371}" type="VALUE"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3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99899140594515"/>
                      <c:h val="9.233073274136503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9A6-4FBF-B102-A17BE3DF57CA}"/>
                </c:ext>
              </c:extLst>
            </c:dLbl>
            <c:dLbl>
              <c:idx val="2"/>
              <c:layout>
                <c:manualLayout>
                  <c:x val="-0.24849536581364828"/>
                  <c:y val="-7.80123573476696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6FC36F1-8CDE-4FEC-933A-FFE3D1A9C876}" type="VALUE"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3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11556758530183"/>
                      <c:h val="8.29127393384292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9A6-4FBF-B102-A17BE3DF57CA}"/>
                </c:ext>
              </c:extLst>
            </c:dLbl>
            <c:dLbl>
              <c:idx val="3"/>
              <c:layout>
                <c:manualLayout>
                  <c:x val="-0.2404248687664042"/>
                  <c:y val="-0.11211059484684791"/>
                </c:manualLayout>
              </c:layout>
              <c:tx>
                <c:rich>
                  <a:bodyPr/>
                  <a:lstStyle/>
                  <a:p>
                    <a:fld id="{7F64AF1A-B051-48B8-B1B9-A90E9A9E9844}" type="VALUE">
                      <a:rPr lang="ru-RU" smtClean="0"/>
                      <a:pPr/>
                      <a:t>[ЗНАЧЕНИЕ]</a:t>
                    </a:fld>
                    <a:r>
                      <a:rPr lang="ru-RU" dirty="0" smtClean="0"/>
                      <a:t> чел.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9A6-4FBF-B102-A17BE3DF57CA}"/>
                </c:ext>
              </c:extLst>
            </c:dLbl>
            <c:dLbl>
              <c:idx val="4"/>
              <c:layout>
                <c:manualLayout>
                  <c:x val="-6.953531003937008E-2"/>
                  <c:y val="-0.215338119748850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BA129B6-A481-4711-BCE1-869FA0431781}" type="VALUE"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36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60424868766403"/>
                      <c:h val="8.38068500892339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9A6-4FBF-B102-A17BE3DF5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учителя-логопеды</c:v>
                </c:pt>
                <c:pt idx="1">
                  <c:v>учителя-дефектологи</c:v>
                </c:pt>
                <c:pt idx="2">
                  <c:v>педагоги-психологи</c:v>
                </c:pt>
                <c:pt idx="3">
                  <c:v>социальные педагоги</c:v>
                </c:pt>
                <c:pt idx="4">
                  <c:v>тьюторы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230</c:v>
                </c:pt>
                <c:pt idx="1">
                  <c:v>141</c:v>
                </c:pt>
                <c:pt idx="2">
                  <c:v>325</c:v>
                </c:pt>
                <c:pt idx="3">
                  <c:v>173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A6-4FBF-B102-A17BE3DF5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1259932044369"/>
          <c:y val="9.2174478443935198E-2"/>
          <c:w val="0.7025743785836871"/>
          <c:h val="0.812183253642897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9-4C52-808E-C71E4307F1E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9-4C52-808E-C71E4307F1E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F9-4C52-808E-C71E4307F1EF}"/>
              </c:ext>
            </c:extLst>
          </c:dPt>
          <c:dLbls>
            <c:dLbl>
              <c:idx val="0"/>
              <c:layout>
                <c:manualLayout>
                  <c:x val="0.17032516783615442"/>
                  <c:y val="-4.18291387842314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244B40-94A6-4F7B-9987-8DFDFB555EC4}" type="VALUE">
                      <a:rPr lang="en-US" sz="3600" b="1" i="0" baseline="0" smtClean="0">
                        <a:solidFill>
                          <a:srgbClr val="002060"/>
                        </a:solidFill>
                      </a:rPr>
                      <a:pPr algn="l">
                        <a:defRPr sz="36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0673284521408"/>
                      <c:h val="8.278954823523088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F9-4C52-808E-C71E4307F1EF}"/>
                </c:ext>
              </c:extLst>
            </c:dLbl>
            <c:dLbl>
              <c:idx val="1"/>
              <c:layout>
                <c:manualLayout>
                  <c:x val="-0.19457094794953428"/>
                  <c:y val="7.83000474650013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DC17CC-C16D-4054-943D-0BCCA2305A28}" type="VALUE">
                      <a:rPr lang="en-US" smtClean="0"/>
                      <a:pPr algn="l">
                        <a:defRPr sz="36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4051788376845"/>
                      <c:h val="9.008095495926733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F9-4C52-808E-C71E4307F1EF}"/>
                </c:ext>
              </c:extLst>
            </c:dLbl>
            <c:dLbl>
              <c:idx val="2"/>
              <c:layout>
                <c:manualLayout>
                  <c:x val="-0.13658393005243386"/>
                  <c:y val="-0.119422704681956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2239146798986"/>
                      <c:h val="9.00809654855148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3F9-4C52-808E-C71E4307F1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1750" cap="flat" cmpd="sng" algn="ctr">
                  <a:solidFill>
                    <a:srgbClr val="00206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педагог-психолог97%</c:v>
                </c:pt>
                <c:pt idx="1">
                  <c:v>учитель-логопед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0.97</c:v>
                </c:pt>
                <c:pt idx="1">
                  <c:v>0.96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F9-4C52-808E-C71E4307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1259932044369"/>
          <c:y val="9.2174478443935198E-2"/>
          <c:w val="0.7025743785836871"/>
          <c:h val="0.812183253642897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26-40B0-99E6-D6511D1EF6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26-40B0-99E6-D6511D1EF6C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26-40B0-99E6-D6511D1EF6C0}"/>
              </c:ext>
            </c:extLst>
          </c:dPt>
          <c:dLbls>
            <c:dLbl>
              <c:idx val="0"/>
              <c:layout>
                <c:manualLayout>
                  <c:x val="0.29016870284542196"/>
                  <c:y val="-3.2258611468066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C244B40-94A6-4F7B-9987-8DFDFB555EC4}" type="VALUE">
                      <a:rPr lang="ru-RU" sz="3600" b="1" i="0" baseline="0" smtClean="0">
                        <a:solidFill>
                          <a:srgbClr val="002060"/>
                        </a:solidFill>
                      </a:rPr>
                      <a:pPr algn="l">
                        <a:defRPr sz="36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r>
                      <a:rPr lang="ru-RU" sz="3600" b="1" i="0" baseline="0" dirty="0" smtClean="0">
                        <a:solidFill>
                          <a:srgbClr val="002060"/>
                        </a:solidFill>
                      </a:rPr>
                      <a:t>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56468430143476"/>
                      <c:h val="8.278961094451799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26-40B0-99E6-D6511D1EF6C0}"/>
                </c:ext>
              </c:extLst>
            </c:dLbl>
            <c:dLbl>
              <c:idx val="1"/>
              <c:layout>
                <c:manualLayout>
                  <c:x val="-0.25854152599594871"/>
                  <c:y val="4.12913768608907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DC17CC-C16D-4054-943D-0BCCA2305A28}" type="VALUE">
                      <a:rPr lang="ru-RU" smtClean="0"/>
                      <a:pPr algn="l">
                        <a:defRPr sz="3600" b="1">
                          <a:solidFill>
                            <a:srgbClr val="002060"/>
                          </a:solidFill>
                        </a:defRPr>
                      </a:pPr>
                      <a:t>[ЗНАЧЕНИЕ]</a:t>
                    </a:fld>
                    <a:r>
                      <a:rPr lang="ru-RU" dirty="0" smtClean="0"/>
                      <a:t>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59134367394613"/>
                      <c:h val="9.008104545414295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E26-40B0-99E6-D6511D1EF6C0}"/>
                </c:ext>
              </c:extLst>
            </c:dLbl>
            <c:dLbl>
              <c:idx val="2"/>
              <c:layout>
                <c:manualLayout>
                  <c:x val="0.22213667742299534"/>
                  <c:y val="-9.3253515583715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36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72 чел.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36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08308897275463"/>
                      <c:h val="9.00810454541429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E26-40B0-99E6-D6511D1EF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1750" cap="flat" cmpd="sng" algn="ctr">
                  <a:solidFill>
                    <a:srgbClr val="00206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родители</c:v>
                </c:pt>
                <c:pt idx="1">
                  <c:v>педагоги</c:v>
                </c:pt>
                <c:pt idx="2">
                  <c:v>дети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1488</c:v>
                </c:pt>
                <c:pt idx="1">
                  <c:v>157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26-40B0-99E6-D6511D1EF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A1-495E-A10F-D0FD3A8035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A1-495E-A10F-D0FD3A8035AC}"/>
              </c:ext>
            </c:extLst>
          </c:dPt>
          <c:dLbls>
            <c:dLbl>
              <c:idx val="0"/>
              <c:layout>
                <c:manualLayout>
                  <c:x val="0.1208675885563948"/>
                  <c:y val="-0.228574341242733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A1-495E-A10F-D0FD3A8035AC}"/>
                </c:ext>
              </c:extLst>
            </c:dLbl>
            <c:dLbl>
              <c:idx val="1"/>
              <c:layout>
                <c:manualLayout>
                  <c:x val="-0.15595820197385366"/>
                  <c:y val="-0.48031498529940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A1-495E-A10F-D0FD3A803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31750" cap="flat" cmpd="sng" algn="ctr">
                  <a:solidFill>
                    <a:srgbClr val="00206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7369</c:v>
                </c:pt>
                <c:pt idx="1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A1-495E-A10F-D0FD3A803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0.08646</cdr:x>
      <cdr:y>0.26516</cdr:y>
    </cdr:from>
    <cdr:to>
      <cdr:x>0.35119</cdr:x>
      <cdr:y>0.28762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1054167" y="1782474"/>
          <a:ext cx="3227547" cy="15099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4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0.08646</cdr:x>
      <cdr:y>0.80754</cdr:y>
    </cdr:from>
    <cdr:to>
      <cdr:x>0.34405</cdr:x>
      <cdr:y>0.83271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1054167" y="5368181"/>
          <a:ext cx="3140462" cy="167305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0.71548</cdr:x>
      <cdr:y>0.25662</cdr:y>
    </cdr:from>
    <cdr:to>
      <cdr:x>0.97322</cdr:x>
      <cdr:y>0.27506</cdr:y>
    </cdr:to>
    <cdr:sp macro="" textlink="">
      <cdr:nvSpPr>
        <cdr:cNvPr id="4" name="Стрелка влево 3"/>
        <cdr:cNvSpPr/>
      </cdr:nvSpPr>
      <cdr:spPr>
        <a:xfrm xmlns:a="http://schemas.openxmlformats.org/drawingml/2006/main">
          <a:off x="8723132" y="1725078"/>
          <a:ext cx="3142366" cy="123935"/>
        </a:xfrm>
        <a:prstGeom xmlns:a="http://schemas.openxmlformats.org/drawingml/2006/main" prst="leftArrow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0.52493</cdr:x>
      <cdr:y>0.08867</cdr:y>
    </cdr:from>
    <cdr:to>
      <cdr:x>0.53068</cdr:x>
      <cdr:y>0.20988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 rot="5400000">
          <a:off x="6027610" y="968396"/>
          <a:ext cx="814800" cy="7012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808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0.08646</cdr:x>
      <cdr:y>0.90032</cdr:y>
    </cdr:from>
    <cdr:to>
      <cdr:x>0.32444</cdr:x>
      <cdr:y>0.97816</cdr:y>
    </cdr:to>
    <cdr:sp macro="" textlink="">
      <cdr:nvSpPr>
        <cdr:cNvPr id="27" name="Прямоугольник 26"/>
        <cdr:cNvSpPr/>
      </cdr:nvSpPr>
      <cdr:spPr>
        <a:xfrm xmlns:a="http://schemas.openxmlformats.org/drawingml/2006/main">
          <a:off x="1054167" y="6052160"/>
          <a:ext cx="2901372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Потребность </a:t>
          </a:r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73</a:t>
          </a:r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чел.</a:t>
          </a:r>
          <a:endParaRPr lang="ru-RU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0.07163</cdr:x>
      <cdr:y>0.83271</cdr:y>
    </cdr:from>
    <cdr:to>
      <cdr:x>0.99841</cdr:x>
      <cdr:y>0.91119</cdr:y>
    </cdr:to>
    <cdr:sp macro="" textlink="">
      <cdr:nvSpPr>
        <cdr:cNvPr id="29" name="Прямоугольник 28"/>
        <cdr:cNvSpPr/>
      </cdr:nvSpPr>
      <cdr:spPr>
        <a:xfrm xmlns:a="http://schemas.openxmlformats.org/drawingml/2006/main">
          <a:off x="873297" y="5535486"/>
          <a:ext cx="11299276" cy="521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indent="-342900">
            <a:buFont typeface="Wingdings" panose="05000000000000000000" pitchFamily="2" charset="2"/>
            <a:buChar char="Ø"/>
          </a:pPr>
          <a:r>
            <a:rPr lang="ru-RU" sz="2400" b="1" dirty="0" smtClean="0">
              <a:solidFill>
                <a:srgbClr val="6666FF"/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Педагоги-психологи</a:t>
          </a:r>
        </a:p>
      </cdr:txBody>
    </cdr:sp>
  </cdr:relSizeAnchor>
  <cdr:relSizeAnchor xmlns:cdr="http://schemas.openxmlformats.org/drawingml/2006/chartDrawing">
    <cdr:from>
      <cdr:x>0.71905</cdr:x>
      <cdr:y>0.27726</cdr:y>
    </cdr:from>
    <cdr:to>
      <cdr:x>0.99801</cdr:x>
      <cdr:y>0.34671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8766629" y="1843108"/>
          <a:ext cx="340112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666699"/>
              </a:solidFill>
              <a:latin typeface="Arial" panose="020B0604020202020204" pitchFamily="34" charset="0"/>
              <a:cs typeface="Arial" panose="020B0604020202020204" pitchFamily="34" charset="0"/>
            </a:rPr>
            <a:t>Учителя-логопеды</a:t>
          </a:r>
        </a:p>
      </cdr:txBody>
    </cdr:sp>
  </cdr:relSizeAnchor>
  <cdr:relSizeAnchor xmlns:cdr="http://schemas.openxmlformats.org/drawingml/2006/chartDrawing">
    <cdr:from>
      <cdr:x>0.72262</cdr:x>
      <cdr:y>0.80754</cdr:y>
    </cdr:from>
    <cdr:to>
      <cdr:x>0.9745</cdr:x>
      <cdr:y>0.83271</cdr:y>
    </cdr:to>
    <cdr:sp macro="" textlink="">
      <cdr:nvSpPr>
        <cdr:cNvPr id="31" name="Стрелка влево 30"/>
        <cdr:cNvSpPr/>
      </cdr:nvSpPr>
      <cdr:spPr>
        <a:xfrm xmlns:a="http://schemas.openxmlformats.org/drawingml/2006/main">
          <a:off x="8810171" y="5368180"/>
          <a:ext cx="3070987" cy="167305"/>
        </a:xfrm>
        <a:prstGeom xmlns:a="http://schemas.openxmlformats.org/drawingml/2006/main" prst="leftArrow">
          <a:avLst/>
        </a:prstGeom>
        <a:solidFill xmlns:a="http://schemas.openxmlformats.org/drawingml/2006/main">
          <a:srgbClr val="009999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0.73686</cdr:x>
      <cdr:y>0.90032</cdr:y>
    </cdr:from>
    <cdr:to>
      <cdr:x>0.97483</cdr:x>
      <cdr:y>0.97816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8983790" y="6052160"/>
          <a:ext cx="2901372" cy="523220"/>
        </a:xfrm>
        <a:prstGeom xmlns:a="http://schemas.openxmlformats.org/drawingml/2006/main" prst="rect">
          <a:avLst/>
        </a:prstGeom>
        <a:solidFill xmlns:a="http://schemas.openxmlformats.org/drawingml/2006/main">
          <a:srgbClr val="009999"/>
        </a:solidFill>
        <a:ln xmlns:a="http://schemas.openxmlformats.org/drawingml/2006/main">
          <a:solidFill>
            <a:srgbClr val="008080"/>
          </a:solidFill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Потребность </a:t>
          </a:r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53</a:t>
          </a:r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чел.</a:t>
          </a:r>
          <a:endParaRPr lang="ru-RU" sz="20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0.54843</cdr:x>
      <cdr:y>0.09316</cdr:y>
    </cdr:from>
    <cdr:to>
      <cdr:x>0.77684</cdr:x>
      <cdr:y>0.17099</cdr:y>
    </cdr:to>
    <cdr:sp macro="" textlink="">
      <cdr:nvSpPr>
        <cdr:cNvPr id="55" name="Прямоугольник 54"/>
        <cdr:cNvSpPr/>
      </cdr:nvSpPr>
      <cdr:spPr>
        <a:xfrm xmlns:a="http://schemas.openxmlformats.org/drawingml/2006/main">
          <a:off x="6686514" y="626215"/>
          <a:ext cx="2784775" cy="523190"/>
        </a:xfrm>
        <a:prstGeom xmlns:a="http://schemas.openxmlformats.org/drawingml/2006/main" prst="rect">
          <a:avLst/>
        </a:prstGeom>
        <a:solidFill xmlns:a="http://schemas.openxmlformats.org/drawingml/2006/main">
          <a:srgbClr val="008080"/>
        </a:solidFill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Потребность </a:t>
          </a:r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</a:t>
          </a:r>
          <a:r>
            <a: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чел.</a:t>
          </a:r>
          <a:endParaRPr lang="ru-RU" sz="20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0.07816</cdr:x>
      <cdr:y>0.94034</cdr:y>
    </cdr:from>
    <cdr:to>
      <cdr:x>0.39723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12775" y="5336531"/>
          <a:ext cx="2093265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rPr>
            <a:t>Учителя-логопеды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5468-A256-4D54-A9A2-8CA5B89819AD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B0712-E9ED-441D-9BC1-518397217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9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0712-E9ED-441D-9BC1-518397217C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2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0712-E9ED-441D-9BC1-518397217C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7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0712-E9ED-441D-9BC1-518397217C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8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0712-E9ED-441D-9BC1-518397217C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9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0712-E9ED-441D-9BC1-518397217C2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8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0712-E9ED-441D-9BC1-518397217C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1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B0712-E9ED-441D-9BC1-518397217C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2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8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5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4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9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2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4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9B91-0981-424E-B175-C97BF24110C7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CBE6-6184-4F08-B90F-F04E0F463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1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351148" y="1673323"/>
            <a:ext cx="9665134" cy="2861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70"/>
            <a:ext cx="1186657" cy="10539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055" y="2606039"/>
            <a:ext cx="11291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</a:t>
            </a: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</a:t>
            </a: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инклюзивного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8782" y="59400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7150" y="355270"/>
            <a:ext cx="10138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Областное государственное бюджетное нетиповое 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психолого-педагогической, медицинской и социальной помощи «Развитие»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1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1610"/>
            <a:ext cx="1219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kern="150" dirty="0">
                <a:solidFill>
                  <a:srgbClr val="333333"/>
                </a:solidFill>
                <a:latin typeface="Helvetica" panose="020B0604020202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 </a:t>
            </a:r>
            <a:endParaRPr lang="ru-RU" sz="1600" kern="150" dirty="0">
              <a:solidFill>
                <a:srgbClr val="000000"/>
              </a:solidFill>
              <a:latin typeface="Liberation Serif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системы образования обучающихся с ОВЗ и с инвалидностью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услуг психолого-педагогической, методической и консультативной помощи родителям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служб ранней коррекционной помощи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образования обучающихся после операции </a:t>
            </a:r>
            <a:r>
              <a:rPr lang="ru-RU" sz="1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кохлеарной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имплантации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образования обучающихся с ОВЗ и инвалидностью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инвалидам и детям-инвалидам реабилитационных услуг по направлению психолого-педагогической реабилитации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доступности для инвалидов объектов и услуг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услуг ранней коррекционной помощи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реабилитационных паспортов организаций, оказывающих реабилитационные/</a:t>
            </a:r>
            <a:r>
              <a:rPr lang="ru-RU" sz="19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абилитационные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услуги инвалидам, детям-инвалидам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кадров, сопровождающих обучающихся с ОВЗ, с инвалидностью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информации о детях-сиротах и детях, оставшиеся без попечения родителей, находящихся на территории Ульяновской области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ППМС центров 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психолого-педагогических консилиумов в ОО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Актуальное состояние логопедической помощи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Актуальное состояние обучения обучающихся с ОВЗ и инвалидностью на дому и в медицинских организациях</a:t>
            </a:r>
            <a:endParaRPr lang="ru-RU" sz="1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инклюзивной образовательной среды </a:t>
            </a:r>
            <a:r>
              <a:rPr lang="ru-RU" sz="1900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дошкольного, общего образования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kern="1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Осуществления органами власти субъектов РФ мер по выполнению положений Конвенции о правах инвалидов</a:t>
            </a:r>
            <a:endParaRPr lang="ru-RU" sz="19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0987" y="0"/>
            <a:ext cx="55274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Мониторинговые исследования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0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2696783" y="2887620"/>
            <a:ext cx="6910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состояния инклюзивной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 </a:t>
            </a:r>
            <a:r>
              <a:rPr lang="ru-RU" sz="2400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дошкольного</a:t>
            </a:r>
            <a:r>
              <a:rPr lang="ru-RU" sz="24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400" b="1" kern="1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общего </a:t>
            </a:r>
            <a:r>
              <a:rPr lang="ru-RU" sz="24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</a:t>
            </a:r>
            <a:r>
              <a:rPr lang="ru-RU" sz="2400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рофессионального </a:t>
            </a:r>
            <a:r>
              <a:rPr lang="ru-RU" sz="24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95072"/>
              </p:ext>
            </p:extLst>
          </p:nvPr>
        </p:nvGraphicFramePr>
        <p:xfrm>
          <a:off x="1966687" y="1026524"/>
          <a:ext cx="477749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644">
                  <a:extLst>
                    <a:ext uri="{9D8B030D-6E8A-4147-A177-3AD203B41FA5}">
                      <a16:colId xmlns:a16="http://schemas.microsoft.com/office/drawing/2014/main" val="3221037016"/>
                    </a:ext>
                  </a:extLst>
                </a:gridCol>
                <a:gridCol w="2033846">
                  <a:extLst>
                    <a:ext uri="{9D8B030D-6E8A-4147-A177-3AD203B41FA5}">
                      <a16:colId xmlns:a16="http://schemas.microsoft.com/office/drawing/2014/main" val="3901989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ДОО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78806"/>
                  </a:ext>
                </a:extLst>
              </a:tr>
              <a:tr h="28593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Ульяновск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283870"/>
                  </a:ext>
                </a:extLst>
              </a:tr>
              <a:tr h="23803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Димитровград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059560"/>
                  </a:ext>
                </a:extLst>
              </a:tr>
              <a:tr h="27828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Новоульяновск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7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Инзенский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2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Мелекесский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8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38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1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Старомайнский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9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Новоспасский район</a:t>
                      </a:r>
                    </a:p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Цильнинский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3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15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Радищевский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4156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77155"/>
              </p:ext>
            </p:extLst>
          </p:nvPr>
        </p:nvGraphicFramePr>
        <p:xfrm>
          <a:off x="6990212" y="175624"/>
          <a:ext cx="4860439" cy="662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644">
                  <a:extLst>
                    <a:ext uri="{9D8B030D-6E8A-4147-A177-3AD203B41FA5}">
                      <a16:colId xmlns:a16="http://schemas.microsoft.com/office/drawing/2014/main" val="3221037016"/>
                    </a:ext>
                  </a:extLst>
                </a:gridCol>
                <a:gridCol w="2116795">
                  <a:extLst>
                    <a:ext uri="{9D8B030D-6E8A-4147-A177-3AD203B41FA5}">
                      <a16:colId xmlns:a16="http://schemas.microsoft.com/office/drawing/2014/main" val="1612378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ООО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78806"/>
                  </a:ext>
                </a:extLst>
              </a:tr>
              <a:tr h="285931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Ульяновск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283870"/>
                  </a:ext>
                </a:extLst>
              </a:tr>
              <a:tr h="238034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Димитровград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059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Новоульяновск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7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Инзенский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Вешкаймский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Кузоватовский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1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Карсунский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3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Мелекесский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27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Старокулаткинский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286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Сенгилеевский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388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1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Барышский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9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Новоспасский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73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Чердаклинский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15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район</a:t>
                      </a:r>
                    </a:p>
                    <a:p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Радищевский район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4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18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31" y="1433773"/>
            <a:ext cx="12015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«Содержательные вопросы заполнения мониторинга состояния системы образования детей с ОВЗ» (12.12.2023, 18.12.2023)</a:t>
            </a:r>
          </a:p>
          <a:p>
            <a:pPr marL="342900" indent="-342900" algn="just" fontAlgn="auto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ППк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ПМПК в рамках сопровождения детей с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ОВЗ» (20.12.2023)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«Содержательные вопросы заполнения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реабилитационного паспорта организации» (12.01.2024)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Интерактивные образовательные технологии в работе с детьми дошкольного возраста с ограниченными возможностями здоровья и инвалидностью»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(28.03.2024)</a:t>
            </a:r>
          </a:p>
          <a:p>
            <a:pPr marL="342900" indent="-342900" fontAlgn="auto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kern="150" dirty="0">
              <a:solidFill>
                <a:srgbClr val="000000"/>
              </a:solidFill>
              <a:effectLst/>
              <a:latin typeface="Liberation Serif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4294" r="16176" b="66780"/>
          <a:stretch/>
        </p:blipFill>
        <p:spPr>
          <a:xfrm>
            <a:off x="88231" y="4245658"/>
            <a:ext cx="3707536" cy="13182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1" t="28576" r="16712" b="33458"/>
          <a:stretch/>
        </p:blipFill>
        <p:spPr>
          <a:xfrm>
            <a:off x="88231" y="5563893"/>
            <a:ext cx="3666640" cy="12941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42074" y="136398"/>
            <a:ext cx="1050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Информационно-методическое </a:t>
            </a:r>
            <a:r>
              <a:rPr lang="ru-RU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инклюзивного образования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8" b="32734"/>
          <a:stretch/>
        </p:blipFill>
        <p:spPr>
          <a:xfrm>
            <a:off x="3795767" y="4988521"/>
            <a:ext cx="3209925" cy="1844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23" t="-58812" r="60023" b="102229"/>
          <a:stretch/>
        </p:blipFill>
        <p:spPr>
          <a:xfrm>
            <a:off x="3952875" y="2495228"/>
            <a:ext cx="4286250" cy="18442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10288" r="21556" b="37567"/>
          <a:stretch/>
        </p:blipFill>
        <p:spPr>
          <a:xfrm>
            <a:off x="5842834" y="4067866"/>
            <a:ext cx="3239146" cy="16738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21875" r="9262" b="24048"/>
          <a:stretch/>
        </p:blipFill>
        <p:spPr>
          <a:xfrm>
            <a:off x="8478227" y="5070249"/>
            <a:ext cx="3704095" cy="16241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697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31" y="134348"/>
            <a:ext cx="3884735" cy="26068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889">
            <a:off x="305683" y="2799872"/>
            <a:ext cx="2539785" cy="33863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49265" y="2808373"/>
            <a:ext cx="7839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Коррекционно-развивающая помощь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922">
            <a:off x="687960" y="67989"/>
            <a:ext cx="2326118" cy="310609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263">
            <a:off x="9584265" y="3161053"/>
            <a:ext cx="2290850" cy="30589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23050" r="1510" b="24972"/>
          <a:stretch/>
        </p:blipFill>
        <p:spPr>
          <a:xfrm>
            <a:off x="6468896" y="3722241"/>
            <a:ext cx="3764319" cy="28587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4202">
            <a:off x="9435375" y="82155"/>
            <a:ext cx="2239326" cy="29901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03" y="3652960"/>
            <a:ext cx="3993558" cy="299516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3928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4" y="1134374"/>
            <a:ext cx="3744968" cy="236942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83101"/>
              </p:ext>
            </p:extLst>
          </p:nvPr>
        </p:nvGraphicFramePr>
        <p:xfrm>
          <a:off x="5362829" y="1425840"/>
          <a:ext cx="6625731" cy="4877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8">
                  <a:extLst>
                    <a:ext uri="{9D8B030D-6E8A-4147-A177-3AD203B41FA5}">
                      <a16:colId xmlns:a16="http://schemas.microsoft.com/office/drawing/2014/main" val="349645184"/>
                    </a:ext>
                  </a:extLst>
                </a:gridCol>
                <a:gridCol w="2559793">
                  <a:extLst>
                    <a:ext uri="{9D8B030D-6E8A-4147-A177-3AD203B41FA5}">
                      <a16:colId xmlns:a16="http://schemas.microsoft.com/office/drawing/2014/main" val="2741649830"/>
                    </a:ext>
                  </a:extLst>
                </a:gridCol>
                <a:gridCol w="3760230">
                  <a:extLst>
                    <a:ext uri="{9D8B030D-6E8A-4147-A177-3AD203B41FA5}">
                      <a16:colId xmlns:a16="http://schemas.microsoft.com/office/drawing/2014/main" val="2625559097"/>
                    </a:ext>
                  </a:extLst>
                </a:gridCol>
              </a:tblGrid>
              <a:tr h="3752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ОО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28375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Радищевский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Вязовская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ОШ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8352195"/>
                  </a:ext>
                </a:extLst>
              </a:tr>
              <a:tr h="375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Ульяновский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Шумовская СШ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6951537"/>
                  </a:ext>
                </a:extLst>
              </a:tr>
              <a:tr h="37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Большеключищенская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СШ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2178171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Сенгилеевский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Елаурская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8900977"/>
                  </a:ext>
                </a:extLst>
              </a:tr>
              <a:tr h="375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Новомалыклинский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Старобесовская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ООШ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527976"/>
                  </a:ext>
                </a:extLst>
              </a:tr>
              <a:tr h="37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Среднесантимирская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702466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Карсунский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МКОУ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Уренокарлинская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СШ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939724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Новоспасский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Суруловская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ОШ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1979804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Мелекесский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СШ с. Старая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Сахча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7290041"/>
                  </a:ext>
                </a:extLst>
              </a:tr>
              <a:tr h="3752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Инзенский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МБОУ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Инзенская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СШ №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0874278"/>
                  </a:ext>
                </a:extLst>
              </a:tr>
              <a:tr h="37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МБОО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Большекандалинская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23761"/>
                  </a:ext>
                </a:extLst>
              </a:tr>
              <a:tr h="375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Старомайнский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МБОО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Старомайнская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СШ № 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12226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0734" y="78901"/>
            <a:ext cx="118812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Коррекционно-развивающая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использованием дистанционных образовательных технологий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95" y="2503517"/>
            <a:ext cx="3612851" cy="24533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4" y="4488573"/>
            <a:ext cx="3862488" cy="223116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1562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5065" y="3688470"/>
            <a:ext cx="445305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Консультативная помощь 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78898813"/>
              </p:ext>
            </p:extLst>
          </p:nvPr>
        </p:nvGraphicFramePr>
        <p:xfrm>
          <a:off x="1866717" y="1371760"/>
          <a:ext cx="8343132" cy="548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74979" y="0"/>
            <a:ext cx="10507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Информационно-методическое </a:t>
            </a:r>
            <a:r>
              <a:rPr lang="ru-RU" sz="3200" b="1" kern="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инклюзивного образования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3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6"/>
          <p:cNvPicPr/>
          <p:nvPr/>
        </p:nvPicPr>
        <p:blipFill>
          <a:blip r:embed="rId2"/>
          <a:stretch/>
        </p:blipFill>
        <p:spPr>
          <a:xfrm>
            <a:off x="10120393" y="28427"/>
            <a:ext cx="2366195" cy="1707488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" y="166255"/>
            <a:ext cx="10585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 семьи детей, оставшихся без попечения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26159" b="18615"/>
          <a:stretch/>
        </p:blipFill>
        <p:spPr>
          <a:xfrm>
            <a:off x="105026" y="3970178"/>
            <a:ext cx="3546959" cy="27586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7" t="19317" r="665" b="24864"/>
          <a:stretch/>
        </p:blipFill>
        <p:spPr>
          <a:xfrm>
            <a:off x="8761845" y="3056779"/>
            <a:ext cx="3363132" cy="3828081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39250270"/>
              </p:ext>
            </p:extLst>
          </p:nvPr>
        </p:nvGraphicFramePr>
        <p:xfrm>
          <a:off x="2317009" y="1735915"/>
          <a:ext cx="7413468" cy="499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31112" y="3447566"/>
            <a:ext cx="2145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оказанных услуг (единиц)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56833" y="2686775"/>
            <a:ext cx="1694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 2024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99796" y="2621974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23.08.2024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459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право 14"/>
          <p:cNvSpPr/>
          <p:nvPr/>
        </p:nvSpPr>
        <p:spPr>
          <a:xfrm>
            <a:off x="5933300" y="2537808"/>
            <a:ext cx="1597054" cy="73697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271636" y="2537808"/>
            <a:ext cx="1597054" cy="736979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8444" y="274614"/>
            <a:ext cx="7035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ОГБНОУ Центр ППМС «Развитие»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fsr.balticbereg.ru/images/log-1024x919.jpg"/>
          <p:cNvPicPr/>
          <p:nvPr/>
        </p:nvPicPr>
        <p:blipFill>
          <a:blip r:embed="rId3"/>
          <a:stretch/>
        </p:blipFill>
        <p:spPr>
          <a:xfrm>
            <a:off x="12531" y="986292"/>
            <a:ext cx="1020404" cy="1012829"/>
          </a:xfrm>
          <a:prstGeom prst="rect">
            <a:avLst/>
          </a:prstGeom>
          <a:ln w="0">
            <a:noFill/>
          </a:ln>
          <a:effectLst>
            <a:softEdge rad="12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657" cy="1053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1636" y="2691164"/>
            <a:ext cx="1942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ВК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RAZVI\РАБОТА\САЙТ Развитие\Консультат служба\qr-code ВК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90" y="1865330"/>
            <a:ext cx="2266083" cy="226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70163" y="1184930"/>
            <a:ext cx="78195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по развитию инклюзивного образования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2" y="6078780"/>
            <a:ext cx="666596" cy="6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0171" y="6078780"/>
            <a:ext cx="3461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(8422) 58-55-04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10171" y="5325570"/>
            <a:ext cx="8939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Ульяновск, улица Врача Михайлова, д.54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4064" y="2706242"/>
            <a:ext cx="1035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avatars.mds.yandex.net/i?id=3a2517a6f9425e015e223d68d5945b9212af9ba8-3727959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9" y="5094739"/>
            <a:ext cx="1200702" cy="89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00" y="4033662"/>
            <a:ext cx="1263085" cy="8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751870" y="3923927"/>
            <a:ext cx="3828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razvitie73.lbihost.ru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05" y="1986667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9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7" y="340963"/>
            <a:ext cx="2286161" cy="28189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0390" y="461691"/>
            <a:ext cx="10001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29.12.2012 № 273-ФЗ 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Статья 79 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получения образования обучающимися </a:t>
            </a:r>
          </a:p>
          <a:p>
            <a:pPr algn="ctr"/>
            <a:r>
              <a:rPr lang="ru-RU" sz="2800" b="1" dirty="0" smtClean="0">
                <a:solidFill>
                  <a:srgbClr val="0033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ограниченными возможностями здоровья </a:t>
            </a:r>
            <a:endParaRPr lang="ru-RU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077" y="3280596"/>
            <a:ext cx="1190210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условия образования детей с ОВЗ определяется АОП </a:t>
            </a:r>
            <a:b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ИПРА инвалида/ребёнка-инвалида.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детей с ОВЗ по АООП: необходимы условия.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условия: методическое, техническое и кадровое обеспечение обучения и воспитания.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обучения: специальное и инклюзивное.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организаций, работающих по адаптированным общеобразовательным программам курируется государством.</a:t>
            </a:r>
          </a:p>
        </p:txBody>
      </p:sp>
    </p:spTree>
    <p:extLst>
      <p:ext uri="{BB962C8B-B14F-4D97-AF65-F5344CB8AC3E}">
        <p14:creationId xmlns:p14="http://schemas.microsoft.com/office/powerpoint/2010/main" val="30799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748146" y="297105"/>
            <a:ext cx="9665134" cy="714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23386" y="370435"/>
            <a:ext cx="9665134" cy="714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" y="65720"/>
            <a:ext cx="1186657" cy="105393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60320" y="146411"/>
            <a:ext cx="10879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Соотношение количества обучающихся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ОВЗ в общеобразовательных организациях в 2023-2024 учебном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году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43973866"/>
              </p:ext>
            </p:extLst>
          </p:nvPr>
        </p:nvGraphicFramePr>
        <p:xfrm>
          <a:off x="1275389" y="1157528"/>
          <a:ext cx="8260498" cy="540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44576" y="3445475"/>
            <a:ext cx="2672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7323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чел.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70786" y="1715615"/>
            <a:ext cx="3113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специальных коррекционных школах для обучающихся с ОВЗ</a:t>
            </a: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70786" y="4470178"/>
            <a:ext cx="3113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специальных коррекционных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классах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ОВЗ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731" y="3630141"/>
            <a:ext cx="3091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классах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748146" y="297105"/>
            <a:ext cx="9665134" cy="714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23386" y="370435"/>
            <a:ext cx="9665134" cy="714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71727" y="2165896"/>
            <a:ext cx="6678621" cy="30331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ОВЗ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общеобразовательных организациях инклюзивного типа 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2023-2024 </a:t>
            </a:r>
            <a:r>
              <a:rPr lang="ru-RU" sz="2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уч.г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297771" y="725741"/>
            <a:ext cx="2157204" cy="173733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зрения</a:t>
            </a:r>
          </a:p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чел.</a:t>
            </a:r>
          </a:p>
          <a:p>
            <a:pPr algn="ctr"/>
            <a:endParaRPr lang="ru-RU" dirty="0"/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4841006" y="216045"/>
            <a:ext cx="2157204" cy="173733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слуха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 algn="ctr"/>
            <a:endParaRPr lang="ru-RU" dirty="0"/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7415094" y="725740"/>
            <a:ext cx="2157204" cy="1737334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ТНР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816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 algn="ctr"/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748146" y="2818381"/>
            <a:ext cx="1872216" cy="1803724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ЗПР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3351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2200" dirty="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9601714" y="2715727"/>
            <a:ext cx="1708210" cy="1803724"/>
          </a:xfrm>
          <a:prstGeom prst="lef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НОДА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sz="2200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376373" y="5134167"/>
            <a:ext cx="2157204" cy="157620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 algn="ctr"/>
            <a:endParaRPr lang="ru-RU" dirty="0"/>
          </a:p>
        </p:txBody>
      </p:sp>
      <p:sp>
        <p:nvSpPr>
          <p:cNvPr id="29" name="Выноска со стрелкой вверх 28"/>
          <p:cNvSpPr/>
          <p:nvPr/>
        </p:nvSpPr>
        <p:spPr>
          <a:xfrm>
            <a:off x="6261803" y="5134167"/>
            <a:ext cx="2157204" cy="157620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интеллекта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0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697196"/>
              </p:ext>
            </p:extLst>
          </p:nvPr>
        </p:nvGraphicFramePr>
        <p:xfrm>
          <a:off x="8245229" y="777179"/>
          <a:ext cx="3828004" cy="608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667037" imgH="8019809" progId="Acrobat.Document.DC">
                  <p:embed/>
                </p:oleObj>
              </mc:Choice>
              <mc:Fallback>
                <p:oleObj name="Acrobat Document" r:id="rId4" imgW="5667037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45229" y="777179"/>
                        <a:ext cx="3828004" cy="6080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5227" y="253959"/>
            <a:ext cx="9188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 условия получения образования: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634" y="1152909"/>
            <a:ext cx="9077752" cy="481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образовательные программы (АООП);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учебники, учебные пособия, дидактические материалы;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технические средства обучения;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ассистента (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помощника),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тьютора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групповых и индивидуальных коррекционных занятий</a:t>
            </a:r>
          </a:p>
        </p:txBody>
      </p:sp>
    </p:spTree>
    <p:extLst>
      <p:ext uri="{BB962C8B-B14F-4D97-AF65-F5344CB8AC3E}">
        <p14:creationId xmlns:p14="http://schemas.microsoft.com/office/powerpoint/2010/main" val="3827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2718" y="3398448"/>
            <a:ext cx="346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Кадровые ресурсы</a:t>
            </a:r>
            <a:endParaRPr lang="ru-RU" sz="36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52240736"/>
              </p:ext>
            </p:extLst>
          </p:nvPr>
        </p:nvGraphicFramePr>
        <p:xfrm>
          <a:off x="0" y="135781"/>
          <a:ext cx="12192000" cy="672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07858" y="2069254"/>
            <a:ext cx="393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педагоги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54167" y="2564857"/>
            <a:ext cx="290137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57131" y="2530919"/>
            <a:ext cx="2915555" cy="523220"/>
          </a:xfrm>
          <a:prstGeom prst="rect">
            <a:avLst/>
          </a:prstGeom>
          <a:solidFill>
            <a:srgbClr val="666699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2607" y="5726276"/>
            <a:ext cx="3869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Учителя-дефектологи</a:t>
            </a:r>
            <a:endParaRPr lang="ru-RU" sz="2400" dirty="0">
              <a:solidFill>
                <a:srgbClr val="0099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76721" y="300331"/>
            <a:ext cx="1943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Тьюторы</a:t>
            </a:r>
            <a:endParaRPr lang="ru-RU" sz="24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72502963"/>
              </p:ext>
            </p:extLst>
          </p:nvPr>
        </p:nvGraphicFramePr>
        <p:xfrm>
          <a:off x="512618" y="0"/>
          <a:ext cx="6560457" cy="584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39144" y="2145044"/>
            <a:ext cx="38223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Коррекционно-развивающая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помощь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оказана</a:t>
            </a:r>
            <a:endParaRPr lang="ru-RU" sz="2800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10501874" y="3939115"/>
            <a:ext cx="469598" cy="27079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017994" y="5045573"/>
            <a:ext cx="1104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89909"/>
              </p:ext>
            </p:extLst>
          </p:nvPr>
        </p:nvGraphicFramePr>
        <p:xfrm>
          <a:off x="6463171" y="3444042"/>
          <a:ext cx="3954417" cy="320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4417">
                  <a:extLst>
                    <a:ext uri="{9D8B030D-6E8A-4147-A177-3AD203B41FA5}">
                      <a16:colId xmlns:a16="http://schemas.microsoft.com/office/drawing/2014/main" val="1084720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МО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606258"/>
                  </a:ext>
                </a:extLst>
              </a:tr>
              <a:tr h="459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Базарносызганский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00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Вешкаймский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18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Новомалыклинский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71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Сенгилеевский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6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Старокулаткинский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03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Сурский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22988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15351" y="1806490"/>
            <a:ext cx="2233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Педагоги-психологи</a:t>
            </a:r>
            <a:endParaRPr lang="ru-RU" sz="1600" b="1" dirty="0">
              <a:solidFill>
                <a:srgbClr val="66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691" y="564691"/>
            <a:ext cx="2410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Учителя-дефектологи</a:t>
            </a:r>
            <a:endParaRPr lang="ru-RU" sz="1600" b="1" dirty="0">
              <a:solidFill>
                <a:srgbClr val="66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3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764" y="1422401"/>
            <a:ext cx="3866236" cy="5435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7123" y="1827046"/>
            <a:ext cx="50654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1" y="129738"/>
            <a:ext cx="1127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Региональный ресурсный центр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развитию инклюзивного общего образования обучающихся </a:t>
            </a:r>
            <a:b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ограниченными возможностями здоровья и инвалидностью</a:t>
            </a:r>
            <a:endParaRPr lang="ru-RU" sz="2600" dirty="0"/>
          </a:p>
        </p:txBody>
      </p:sp>
      <p:sp>
        <p:nvSpPr>
          <p:cNvPr id="6" name="Стрелка вниз 5"/>
          <p:cNvSpPr/>
          <p:nvPr/>
        </p:nvSpPr>
        <p:spPr>
          <a:xfrm rot="1212598">
            <a:off x="2527152" y="2347576"/>
            <a:ext cx="120163" cy="86166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1181" y="3196445"/>
            <a:ext cx="3290647" cy="1675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информационно-методическое обеспечение инклюзивного</a:t>
            </a:r>
          </a:p>
          <a:p>
            <a:pPr lvl="0"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89219" y="4692964"/>
            <a:ext cx="4584152" cy="195299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участников инклюзивного образовательного процесса</a:t>
            </a:r>
          </a:p>
        </p:txBody>
      </p:sp>
      <p:sp>
        <p:nvSpPr>
          <p:cNvPr id="9" name="Овал 8"/>
          <p:cNvSpPr/>
          <p:nvPr/>
        </p:nvSpPr>
        <p:spPr>
          <a:xfrm>
            <a:off x="4880534" y="3144558"/>
            <a:ext cx="3263088" cy="16754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мониторинговые исследования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93029" y="2422020"/>
            <a:ext cx="142608" cy="215987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0579119">
            <a:off x="6024094" y="2314061"/>
            <a:ext cx="124139" cy="85703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https://fsr.balticbereg.ru/images/log-1024x919.jpg"/>
          <p:cNvPicPr/>
          <p:nvPr/>
        </p:nvPicPr>
        <p:blipFill>
          <a:blip r:embed="rId3"/>
          <a:stretch/>
        </p:blipFill>
        <p:spPr>
          <a:xfrm>
            <a:off x="0" y="104056"/>
            <a:ext cx="1020404" cy="1012829"/>
          </a:xfrm>
          <a:prstGeom prst="rect">
            <a:avLst/>
          </a:prstGeom>
          <a:ln w="0"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277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3" y="32824"/>
            <a:ext cx="10802318" cy="682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4462" y="356544"/>
            <a:ext cx="2929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по развитию инклюзивного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60618" y="1506220"/>
            <a:ext cx="2165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с нарушениями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9676" y="788966"/>
            <a:ext cx="2165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с нарушениями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6321" y="2521883"/>
            <a:ext cx="1393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НОДА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0476" y="3385127"/>
            <a:ext cx="2165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с нарушениями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зрения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0798" y="5473501"/>
            <a:ext cx="2165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ЗПР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66721" y="5473501"/>
            <a:ext cx="2834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с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интеллектуальными нарушениями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7800" y="4683820"/>
            <a:ext cx="2165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РРЦ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04745" y="2074824"/>
            <a:ext cx="41259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региональными ресурсными центрами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31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656</Words>
  <Application>Microsoft Office PowerPoint</Application>
  <PresentationFormat>Широкоэкранный</PresentationFormat>
  <Paragraphs>254</Paragraphs>
  <Slides>17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Helvetica</vt:lpstr>
      <vt:lpstr>Liberation Serif</vt:lpstr>
      <vt:lpstr>Tahoma</vt:lpstr>
      <vt:lpstr>Times New Roman</vt:lpstr>
      <vt:lpstr>Wingdings</vt:lpstr>
      <vt:lpstr>Wingdings 3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198</cp:revision>
  <dcterms:created xsi:type="dcterms:W3CDTF">2024-04-09T04:23:17Z</dcterms:created>
  <dcterms:modified xsi:type="dcterms:W3CDTF">2024-08-21T18:19:43Z</dcterms:modified>
</cp:coreProperties>
</file>