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310" r:id="rId3"/>
    <p:sldId id="266" r:id="rId4"/>
    <p:sldId id="276" r:id="rId5"/>
    <p:sldId id="281" r:id="rId6"/>
    <p:sldId id="269" r:id="rId7"/>
    <p:sldId id="312" r:id="rId8"/>
    <p:sldId id="314" r:id="rId9"/>
    <p:sldId id="316" r:id="rId10"/>
    <p:sldId id="318" r:id="rId11"/>
    <p:sldId id="317" r:id="rId12"/>
    <p:sldId id="270" r:id="rId13"/>
  </p:sldIdLst>
  <p:sldSz cx="12192000" cy="6858000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85C"/>
    <a:srgbClr val="44546A"/>
    <a:srgbClr val="BA1616"/>
    <a:srgbClr val="8D1111"/>
    <a:srgbClr val="E42627"/>
    <a:srgbClr val="B45C0C"/>
    <a:srgbClr val="EF7F1A"/>
    <a:srgbClr val="3552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56" autoAdjust="0"/>
  </p:normalViewPr>
  <p:slideViewPr>
    <p:cSldViewPr snapToGrid="0">
      <p:cViewPr varScale="1">
        <p:scale>
          <a:sx n="84" d="100"/>
          <a:sy n="84" d="100"/>
        </p:scale>
        <p:origin x="610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3FFA1-0B1B-4C45-9278-B46879B767CF}" type="datetimeFigureOut">
              <a:rPr lang="ru-RU"/>
              <a:pPr>
                <a:defRPr/>
              </a:pPr>
              <a:t>22.08.2024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47393-2D4B-4CE5-BB29-723432870B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6B203-003E-41B1-9B96-F3BE06C4FF80}" type="datetimeFigureOut">
              <a:rPr lang="ru-RU"/>
              <a:pPr>
                <a:defRPr/>
              </a:pPr>
              <a:t>22.08.2024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DFDEF-D6A6-4AFC-807A-1B2BDA2831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23E3A-96D7-4440-AD91-ABD47C57CC22}" type="datetimeFigureOut">
              <a:rPr lang="ru-RU"/>
              <a:pPr>
                <a:defRPr/>
              </a:pPr>
              <a:t>22.08.2024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5417F-E936-491B-8625-393048ADC3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0170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96BC1-CF77-4D65-9049-B5B7010B5B6F}" type="datetimeFigureOut">
              <a:rPr lang="ru-RU"/>
              <a:pPr>
                <a:defRPr/>
              </a:pPr>
              <a:t>22.08.2024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A9108-0A6C-4F85-8075-8BFE95A2C2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91859-18D9-4376-A242-D1F8F53EBB85}" type="datetimeFigureOut">
              <a:rPr lang="ru-RU"/>
              <a:pPr>
                <a:defRPr/>
              </a:pPr>
              <a:t>22.08.2024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FFD0C-C8C6-4741-ACB9-10E90719BE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CE8AF-2631-467D-869D-50517AC51DC4}" type="datetimeFigureOut">
              <a:rPr lang="ru-RU"/>
              <a:pPr>
                <a:defRPr/>
              </a:pPr>
              <a:t>22.08.2024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82889-B52E-4F2E-8325-8C9EEF669E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BB6D6-B8C4-4107-A32D-91BB5005F261}" type="datetimeFigureOut">
              <a:rPr lang="ru-RU"/>
              <a:pPr>
                <a:defRPr/>
              </a:pPr>
              <a:t>22.08.2024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53F11-2F0C-4ACD-A660-3F712D0342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8B1C2-0503-4FAA-BCC7-A69D8323F487}" type="datetimeFigureOut">
              <a:rPr lang="ru-RU"/>
              <a:pPr>
                <a:defRPr/>
              </a:pPr>
              <a:t>22.08.2024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2F499-9A74-402B-8887-76A76E836D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3A2DE-B00D-484C-9E68-A6A1D191E3AF}" type="datetimeFigureOut">
              <a:rPr lang="ru-RU"/>
              <a:pPr>
                <a:defRPr/>
              </a:pPr>
              <a:t>22.08.2024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D97AB-1735-492F-AAFB-A3FD7A3876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E84DA-5D6B-430E-9809-1E7CFFAC7860}" type="datetimeFigureOut">
              <a:rPr lang="ru-RU"/>
              <a:pPr>
                <a:defRPr/>
              </a:pPr>
              <a:t>22.08.2024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1BB57-32E7-446E-AB3D-C5E3A68A1B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41975-AAF2-4246-8F86-F9DAB693761E}" type="datetimeFigureOut">
              <a:rPr lang="ru-RU"/>
              <a:pPr>
                <a:defRPr/>
              </a:pPr>
              <a:t>22.08.2024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5668D-42F1-4379-A1B5-B89E34A54F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6439F4-48CB-4A28-90EF-0EF9885A688B}" type="datetimeFigureOut">
              <a:rPr lang="ru-RU"/>
              <a:pPr>
                <a:defRPr/>
              </a:pPr>
              <a:t>22.08.2024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5AB1F7-279B-4080-BE99-580C93D239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image" Target="../media/image45.png"/><Relationship Id="rId21" Type="http://schemas.openxmlformats.org/officeDocument/2006/relationships/image" Target="../media/image27.png"/><Relationship Id="rId34" Type="http://schemas.openxmlformats.org/officeDocument/2006/relationships/image" Target="../media/image40.png"/><Relationship Id="rId42" Type="http://schemas.openxmlformats.org/officeDocument/2006/relationships/image" Target="../media/image48.png"/><Relationship Id="rId47" Type="http://schemas.openxmlformats.org/officeDocument/2006/relationships/image" Target="../media/image53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37" Type="http://schemas.openxmlformats.org/officeDocument/2006/relationships/image" Target="../media/image43.png"/><Relationship Id="rId40" Type="http://schemas.openxmlformats.org/officeDocument/2006/relationships/image" Target="../media/image46.png"/><Relationship Id="rId45" Type="http://schemas.openxmlformats.org/officeDocument/2006/relationships/image" Target="../media/image51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42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4" Type="http://schemas.openxmlformats.org/officeDocument/2006/relationships/image" Target="../media/image50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1.png"/><Relationship Id="rId43" Type="http://schemas.openxmlformats.org/officeDocument/2006/relationships/image" Target="../media/image49.png"/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38" Type="http://schemas.openxmlformats.org/officeDocument/2006/relationships/image" Target="../media/image44.png"/><Relationship Id="rId46" Type="http://schemas.openxmlformats.org/officeDocument/2006/relationships/image" Target="../media/image52.png"/><Relationship Id="rId20" Type="http://schemas.openxmlformats.org/officeDocument/2006/relationships/image" Target="../media/image26.png"/><Relationship Id="rId41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52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153988" y="5119687"/>
            <a:ext cx="84518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 dirty="0">
                <a:solidFill>
                  <a:schemeClr val="bg1"/>
                </a:solidFill>
                <a:latin typeface="Avanti"/>
              </a:rPr>
              <a:t>Дуброва Татьяна Игоревна – </a:t>
            </a:r>
          </a:p>
          <a:p>
            <a:pPr algn="ctr"/>
            <a:r>
              <a:rPr lang="ru-RU" sz="2000" i="1" dirty="0">
                <a:solidFill>
                  <a:schemeClr val="bg1"/>
                </a:solidFill>
                <a:latin typeface="Avanti"/>
              </a:rPr>
              <a:t>заведующий кафедрой </a:t>
            </a:r>
          </a:p>
          <a:p>
            <a:pPr algn="ctr"/>
            <a:r>
              <a:rPr lang="ru-RU" sz="2000" i="1" dirty="0">
                <a:solidFill>
                  <a:schemeClr val="bg1"/>
                </a:solidFill>
                <a:latin typeface="Avanti"/>
              </a:rPr>
              <a:t>образовательных технологий и коррекционной педагогики,</a:t>
            </a:r>
          </a:p>
          <a:p>
            <a:pPr algn="ctr"/>
            <a:r>
              <a:rPr lang="ru-RU" sz="2000" i="1" dirty="0">
                <a:solidFill>
                  <a:schemeClr val="bg1"/>
                </a:solidFill>
                <a:latin typeface="Avanti"/>
              </a:rPr>
              <a:t>кандидат педагогических наук, доцент</a:t>
            </a:r>
          </a:p>
        </p:txBody>
      </p:sp>
      <p:pic>
        <p:nvPicPr>
          <p:cNvPr id="13315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01050" y="0"/>
            <a:ext cx="379095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00300" y="128588"/>
            <a:ext cx="2698750" cy="25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153988" y="2947988"/>
            <a:ext cx="767715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Стратегии реализации ФАОП 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для обучающихся с ограниченными возможностями здоровья: 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векторы успешной социализации </a:t>
            </a:r>
          </a:p>
        </p:txBody>
      </p:sp>
      <p:sp>
        <p:nvSpPr>
          <p:cNvPr id="13318" name="TextBox 2"/>
          <p:cNvSpPr txBox="1">
            <a:spLocks noChangeArrowheads="1"/>
          </p:cNvSpPr>
          <p:nvPr/>
        </p:nvSpPr>
        <p:spPr bwMode="auto">
          <a:xfrm>
            <a:off x="7616858" y="6232525"/>
            <a:ext cx="238439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vanti"/>
              </a:rPr>
              <a:t>Ульяновск, 2024</a:t>
            </a:r>
          </a:p>
        </p:txBody>
      </p:sp>
      <p:pic>
        <p:nvPicPr>
          <p:cNvPr id="13319" name="Рисунок 6"/>
          <p:cNvPicPr>
            <a:picLocks noChangeAspect="1"/>
          </p:cNvPicPr>
          <p:nvPr/>
        </p:nvPicPr>
        <p:blipFill>
          <a:blip r:embed="rId4"/>
          <a:srcRect l="7047" t="12183" r="11031" b="6091"/>
          <a:stretch>
            <a:fillRect/>
          </a:stretch>
        </p:blipFill>
        <p:spPr bwMode="auto">
          <a:xfrm>
            <a:off x="5540375" y="1376363"/>
            <a:ext cx="1524000" cy="13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3"/>
          <p:cNvSpPr txBox="1">
            <a:spLocks noChangeArrowheads="1"/>
          </p:cNvSpPr>
          <p:nvPr/>
        </p:nvSpPr>
        <p:spPr bwMode="auto">
          <a:xfrm>
            <a:off x="7189788" y="2693988"/>
            <a:ext cx="42656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44794" y="-25400"/>
            <a:ext cx="12636794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Заголовок 1"/>
          <p:cNvSpPr>
            <a:spLocks/>
          </p:cNvSpPr>
          <p:nvPr/>
        </p:nvSpPr>
        <p:spPr bwMode="auto">
          <a:xfrm>
            <a:off x="1665288" y="306388"/>
            <a:ext cx="80708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2800" b="1" dirty="0">
                <a:solidFill>
                  <a:srgbClr val="2548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Стадии социализации:</a:t>
            </a:r>
          </a:p>
        </p:txBody>
      </p:sp>
      <p:sp>
        <p:nvSpPr>
          <p:cNvPr id="22532" name="Заголовок 1"/>
          <p:cNvSpPr>
            <a:spLocks/>
          </p:cNvSpPr>
          <p:nvPr/>
        </p:nvSpPr>
        <p:spPr bwMode="auto">
          <a:xfrm>
            <a:off x="5576567" y="3220045"/>
            <a:ext cx="5009734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ru-RU" sz="2000" b="1" spc="-10" dirty="0">
                <a:latin typeface="Times New Roman"/>
                <a:cs typeface="Times New Roman"/>
              </a:rPr>
              <a:t>Вторичная</a:t>
            </a:r>
            <a:r>
              <a:rPr lang="ru-RU" sz="2000" b="1" dirty="0">
                <a:latin typeface="Times New Roman"/>
                <a:cs typeface="Times New Roman"/>
              </a:rPr>
              <a:t> </a:t>
            </a:r>
            <a:r>
              <a:rPr lang="ru-RU" sz="2000" b="1" spc="-5" dirty="0">
                <a:latin typeface="Times New Roman"/>
                <a:cs typeface="Times New Roman"/>
              </a:rPr>
              <a:t>социализация</a:t>
            </a:r>
            <a:endParaRPr lang="ru-RU" sz="20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30"/>
              </a:spcBef>
            </a:pPr>
            <a:r>
              <a:rPr lang="ru-RU" sz="2000" dirty="0">
                <a:latin typeface="Times New Roman"/>
                <a:cs typeface="Times New Roman"/>
              </a:rPr>
              <a:t>Вторичная</a:t>
            </a:r>
            <a:r>
              <a:rPr lang="ru-RU" sz="2000" spc="5" dirty="0">
                <a:latin typeface="Times New Roman"/>
                <a:cs typeface="Times New Roman"/>
              </a:rPr>
              <a:t> </a:t>
            </a:r>
            <a:r>
              <a:rPr lang="ru-RU" sz="2000" spc="-5" dirty="0">
                <a:latin typeface="Times New Roman"/>
                <a:cs typeface="Times New Roman"/>
              </a:rPr>
              <a:t>социализация</a:t>
            </a:r>
            <a:r>
              <a:rPr lang="ru-RU" sz="2000" dirty="0">
                <a:latin typeface="Times New Roman"/>
                <a:cs typeface="Times New Roman"/>
              </a:rPr>
              <a:t> </a:t>
            </a:r>
            <a:r>
              <a:rPr lang="ru-RU" sz="2000" spc="-5" dirty="0">
                <a:latin typeface="Times New Roman"/>
                <a:cs typeface="Times New Roman"/>
              </a:rPr>
              <a:t>происходит</a:t>
            </a:r>
            <a:r>
              <a:rPr lang="ru-RU" sz="2000" dirty="0">
                <a:latin typeface="Times New Roman"/>
                <a:cs typeface="Times New Roman"/>
              </a:rPr>
              <a:t> </a:t>
            </a:r>
            <a:r>
              <a:rPr lang="ru-RU" sz="2000" spc="-5" dirty="0">
                <a:latin typeface="Times New Roman"/>
                <a:cs typeface="Times New Roman"/>
              </a:rPr>
              <a:t>уже</a:t>
            </a:r>
            <a:r>
              <a:rPr lang="ru-RU" sz="2000" dirty="0">
                <a:latin typeface="Times New Roman"/>
                <a:cs typeface="Times New Roman"/>
              </a:rPr>
              <a:t> </a:t>
            </a:r>
            <a:r>
              <a:rPr lang="ru-RU" sz="2000" spc="-5" dirty="0">
                <a:latin typeface="Times New Roman"/>
                <a:cs typeface="Times New Roman"/>
              </a:rPr>
              <a:t>вне</a:t>
            </a:r>
            <a:r>
              <a:rPr lang="ru-RU" sz="2000" dirty="0">
                <a:latin typeface="Times New Roman"/>
                <a:cs typeface="Times New Roman"/>
              </a:rPr>
              <a:t> </a:t>
            </a:r>
            <a:r>
              <a:rPr lang="ru-RU" sz="2000" spc="-5" dirty="0">
                <a:latin typeface="Times New Roman"/>
                <a:cs typeface="Times New Roman"/>
              </a:rPr>
              <a:t>дома.</a:t>
            </a:r>
            <a:r>
              <a:rPr lang="ru-RU" sz="2000" dirty="0">
                <a:latin typeface="Times New Roman"/>
                <a:cs typeface="Times New Roman"/>
              </a:rPr>
              <a:t> </a:t>
            </a:r>
            <a:r>
              <a:rPr lang="ru-RU" sz="2000" spc="-5" dirty="0">
                <a:latin typeface="Times New Roman"/>
                <a:cs typeface="Times New Roman"/>
              </a:rPr>
              <a:t>Её</a:t>
            </a:r>
            <a:r>
              <a:rPr lang="ru-RU" sz="2000" dirty="0">
                <a:latin typeface="Times New Roman"/>
                <a:cs typeface="Times New Roman"/>
              </a:rPr>
              <a:t> </a:t>
            </a:r>
            <a:r>
              <a:rPr lang="ru-RU" sz="2000" spc="-5" dirty="0">
                <a:latin typeface="Times New Roman"/>
                <a:cs typeface="Times New Roman"/>
              </a:rPr>
              <a:t>основой</a:t>
            </a:r>
            <a:r>
              <a:rPr lang="ru-RU" sz="2000" dirty="0">
                <a:latin typeface="Times New Roman"/>
                <a:cs typeface="Times New Roman"/>
              </a:rPr>
              <a:t> является </a:t>
            </a:r>
            <a:r>
              <a:rPr lang="ru-RU" sz="2000" spc="-484" dirty="0">
                <a:latin typeface="Times New Roman"/>
                <a:cs typeface="Times New Roman"/>
              </a:rPr>
              <a:t> </a:t>
            </a:r>
            <a:r>
              <a:rPr lang="ru-RU" sz="2000" b="1" spc="-5" dirty="0">
                <a:solidFill>
                  <a:srgbClr val="C3250C"/>
                </a:solidFill>
                <a:latin typeface="Times New Roman"/>
                <a:cs typeface="Times New Roman"/>
              </a:rPr>
              <a:t>школа</a:t>
            </a:r>
            <a:r>
              <a:rPr lang="ru-RU" sz="2000" spc="-5" dirty="0">
                <a:latin typeface="Times New Roman"/>
                <a:cs typeface="Times New Roman"/>
              </a:rPr>
              <a:t>,</a:t>
            </a:r>
            <a:r>
              <a:rPr lang="ru-RU" sz="2000" dirty="0">
                <a:latin typeface="Times New Roman"/>
                <a:cs typeface="Times New Roman"/>
              </a:rPr>
              <a:t> </a:t>
            </a:r>
            <a:r>
              <a:rPr lang="ru-RU" sz="2000" spc="-5" dirty="0">
                <a:latin typeface="Times New Roman"/>
                <a:cs typeface="Times New Roman"/>
              </a:rPr>
              <a:t>где</a:t>
            </a:r>
            <a:r>
              <a:rPr lang="ru-RU" sz="2000" dirty="0">
                <a:latin typeface="Times New Roman"/>
                <a:cs typeface="Times New Roman"/>
              </a:rPr>
              <a:t> детям</a:t>
            </a:r>
            <a:r>
              <a:rPr lang="ru-RU" sz="2000" spc="5" dirty="0">
                <a:latin typeface="Times New Roman"/>
                <a:cs typeface="Times New Roman"/>
              </a:rPr>
              <a:t> </a:t>
            </a:r>
            <a:r>
              <a:rPr lang="ru-RU" sz="2000" spc="-5" dirty="0">
                <a:latin typeface="Times New Roman"/>
                <a:cs typeface="Times New Roman"/>
              </a:rPr>
              <a:t>приходится</a:t>
            </a:r>
            <a:r>
              <a:rPr lang="ru-RU" sz="2000" dirty="0">
                <a:latin typeface="Times New Roman"/>
                <a:cs typeface="Times New Roman"/>
              </a:rPr>
              <a:t> действовать</a:t>
            </a:r>
            <a:r>
              <a:rPr lang="ru-RU" sz="2000" spc="5" dirty="0">
                <a:latin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cs typeface="Times New Roman"/>
              </a:rPr>
              <a:t>в</a:t>
            </a:r>
            <a:r>
              <a:rPr lang="ru-RU" sz="2000" spc="5" dirty="0">
                <a:latin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cs typeface="Times New Roman"/>
              </a:rPr>
              <a:t>соответствии</a:t>
            </a:r>
            <a:r>
              <a:rPr lang="ru-RU" sz="2000" spc="5" dirty="0">
                <a:latin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cs typeface="Times New Roman"/>
              </a:rPr>
              <a:t>с</a:t>
            </a:r>
            <a:r>
              <a:rPr lang="ru-RU" sz="2000" spc="5" dirty="0">
                <a:latin typeface="Times New Roman"/>
                <a:cs typeface="Times New Roman"/>
              </a:rPr>
              <a:t> </a:t>
            </a:r>
            <a:r>
              <a:rPr lang="ru-RU" sz="2000" spc="-5" dirty="0">
                <a:latin typeface="Times New Roman"/>
                <a:cs typeface="Times New Roman"/>
              </a:rPr>
              <a:t>новыми </a:t>
            </a:r>
            <a:r>
              <a:rPr lang="ru-RU" sz="2000" dirty="0">
                <a:latin typeface="Times New Roman"/>
                <a:cs typeface="Times New Roman"/>
              </a:rPr>
              <a:t> </a:t>
            </a:r>
            <a:r>
              <a:rPr lang="ru-RU" sz="2000" spc="-5" dirty="0">
                <a:latin typeface="Times New Roman"/>
                <a:cs typeface="Times New Roman"/>
              </a:rPr>
              <a:t>правилами </a:t>
            </a:r>
            <a:r>
              <a:rPr lang="ru-RU" sz="2000" dirty="0">
                <a:latin typeface="Times New Roman"/>
                <a:cs typeface="Times New Roman"/>
              </a:rPr>
              <a:t>и</a:t>
            </a:r>
            <a:r>
              <a:rPr lang="ru-RU" sz="2000" spc="10" dirty="0">
                <a:latin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cs typeface="Times New Roman"/>
              </a:rPr>
              <a:t>в</a:t>
            </a:r>
            <a:r>
              <a:rPr lang="ru-RU" sz="2000" spc="-10" dirty="0">
                <a:latin typeface="Times New Roman"/>
                <a:cs typeface="Times New Roman"/>
              </a:rPr>
              <a:t> </a:t>
            </a:r>
            <a:r>
              <a:rPr lang="ru-RU" sz="2000" spc="-5" dirty="0">
                <a:latin typeface="Times New Roman"/>
                <a:cs typeface="Times New Roman"/>
              </a:rPr>
              <a:t>новой</a:t>
            </a:r>
            <a:r>
              <a:rPr lang="ru-RU" sz="2000" dirty="0">
                <a:latin typeface="Times New Roman"/>
                <a:cs typeface="Times New Roman"/>
              </a:rPr>
              <a:t> обстановке.</a:t>
            </a:r>
          </a:p>
          <a:p>
            <a:pPr>
              <a:lnSpc>
                <a:spcPct val="90000"/>
              </a:lnSpc>
            </a:pP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xmlns="" id="{954FBE40-3007-4782-87A1-09FC9E0403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5631" y="3376873"/>
            <a:ext cx="5090936" cy="31515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ru-RU" sz="2000" b="1" spc="-10" dirty="0">
                <a:latin typeface="Times New Roman"/>
                <a:cs typeface="Times New Roman"/>
              </a:rPr>
              <a:t>          Первичная</a:t>
            </a:r>
            <a:r>
              <a:rPr lang="ru-RU" sz="2000" b="1" dirty="0">
                <a:latin typeface="Times New Roman"/>
                <a:cs typeface="Times New Roman"/>
              </a:rPr>
              <a:t> </a:t>
            </a:r>
            <a:r>
              <a:rPr lang="ru-RU" sz="2000" b="1" spc="-5" dirty="0">
                <a:latin typeface="Times New Roman"/>
                <a:cs typeface="Times New Roman"/>
              </a:rPr>
              <a:t>социализация</a:t>
            </a:r>
            <a:r>
              <a:rPr lang="ru-RU" sz="2000" dirty="0">
                <a:latin typeface="Times New Roman"/>
                <a:cs typeface="Times New Roman"/>
              </a:rPr>
              <a:t/>
            </a:r>
            <a:br>
              <a:rPr lang="ru-RU" sz="2000" dirty="0">
                <a:latin typeface="Times New Roman"/>
                <a:cs typeface="Times New Roman"/>
              </a:rPr>
            </a:br>
            <a:r>
              <a:rPr lang="ru-RU" sz="2000" spc="-5" dirty="0">
                <a:latin typeface="Times New Roman"/>
                <a:cs typeface="Times New Roman"/>
              </a:rPr>
              <a:t>Первичная</a:t>
            </a:r>
            <a:r>
              <a:rPr lang="ru-RU" sz="2000" dirty="0">
                <a:latin typeface="Times New Roman"/>
                <a:cs typeface="Times New Roman"/>
              </a:rPr>
              <a:t> </a:t>
            </a:r>
            <a:r>
              <a:rPr lang="ru-RU" sz="2000" spc="-5" dirty="0">
                <a:latin typeface="Times New Roman"/>
                <a:cs typeface="Times New Roman"/>
              </a:rPr>
              <a:t>социализация</a:t>
            </a:r>
            <a:r>
              <a:rPr lang="ru-RU" sz="2000" dirty="0">
                <a:latin typeface="Times New Roman"/>
                <a:cs typeface="Times New Roman"/>
              </a:rPr>
              <a:t> очень</a:t>
            </a:r>
            <a:r>
              <a:rPr lang="ru-RU" sz="2000" spc="5" dirty="0">
                <a:latin typeface="Times New Roman"/>
                <a:cs typeface="Times New Roman"/>
              </a:rPr>
              <a:t> </a:t>
            </a:r>
            <a:r>
              <a:rPr lang="ru-RU" sz="2000" spc="-5" dirty="0">
                <a:latin typeface="Times New Roman"/>
                <a:cs typeface="Times New Roman"/>
              </a:rPr>
              <a:t>важна</a:t>
            </a:r>
            <a:r>
              <a:rPr lang="ru-RU" sz="2000" dirty="0">
                <a:latin typeface="Times New Roman"/>
                <a:cs typeface="Times New Roman"/>
              </a:rPr>
              <a:t> для</a:t>
            </a:r>
            <a:r>
              <a:rPr lang="ru-RU" sz="2000" spc="5" dirty="0">
                <a:latin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cs typeface="Times New Roman"/>
              </a:rPr>
              <a:t>ребёнка,</a:t>
            </a:r>
            <a:r>
              <a:rPr lang="ru-RU" sz="2000" spc="5" dirty="0">
                <a:latin typeface="Times New Roman"/>
                <a:cs typeface="Times New Roman"/>
              </a:rPr>
              <a:t> </a:t>
            </a:r>
            <a:r>
              <a:rPr lang="ru-RU" sz="2000" spc="-5" dirty="0">
                <a:latin typeface="Times New Roman"/>
                <a:cs typeface="Times New Roman"/>
              </a:rPr>
              <a:t>так</a:t>
            </a:r>
            <a:r>
              <a:rPr lang="ru-RU" sz="2000" dirty="0">
                <a:latin typeface="Times New Roman"/>
                <a:cs typeface="Times New Roman"/>
              </a:rPr>
              <a:t> </a:t>
            </a:r>
            <a:r>
              <a:rPr lang="ru-RU" sz="2000" spc="-5" dirty="0">
                <a:latin typeface="Times New Roman"/>
                <a:cs typeface="Times New Roman"/>
              </a:rPr>
              <a:t>как</a:t>
            </a:r>
            <a:r>
              <a:rPr lang="ru-RU" sz="2000" dirty="0">
                <a:latin typeface="Times New Roman"/>
                <a:cs typeface="Times New Roman"/>
              </a:rPr>
              <a:t> она</a:t>
            </a:r>
            <a:r>
              <a:rPr lang="ru-RU" sz="2000" spc="5" dirty="0">
                <a:latin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cs typeface="Times New Roman"/>
              </a:rPr>
              <a:t>является </a:t>
            </a:r>
            <a:r>
              <a:rPr lang="ru-RU" sz="2000" spc="-484" dirty="0">
                <a:latin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cs typeface="Times New Roman"/>
              </a:rPr>
              <a:t>основой </a:t>
            </a:r>
            <a:r>
              <a:rPr lang="ru-RU" sz="2000" spc="-5" dirty="0">
                <a:latin typeface="Times New Roman"/>
                <a:cs typeface="Times New Roman"/>
              </a:rPr>
              <a:t>для всего остального процесса социализации. Наибольшее значение </a:t>
            </a:r>
            <a:r>
              <a:rPr lang="ru-RU" sz="2000" dirty="0">
                <a:latin typeface="Times New Roman"/>
                <a:cs typeface="Times New Roman"/>
              </a:rPr>
              <a:t> в</a:t>
            </a:r>
            <a:r>
              <a:rPr lang="ru-RU" sz="2000" spc="5" dirty="0">
                <a:latin typeface="Times New Roman"/>
                <a:cs typeface="Times New Roman"/>
              </a:rPr>
              <a:t> </a:t>
            </a:r>
            <a:r>
              <a:rPr lang="ru-RU" sz="2000" spc="-5" dirty="0">
                <a:latin typeface="Times New Roman"/>
                <a:cs typeface="Times New Roman"/>
              </a:rPr>
              <a:t>первичной</a:t>
            </a:r>
            <a:r>
              <a:rPr lang="ru-RU" sz="2000" dirty="0">
                <a:latin typeface="Times New Roman"/>
                <a:cs typeface="Times New Roman"/>
              </a:rPr>
              <a:t> </a:t>
            </a:r>
            <a:r>
              <a:rPr lang="ru-RU" sz="2000" spc="-5" dirty="0">
                <a:latin typeface="Times New Roman"/>
                <a:cs typeface="Times New Roman"/>
              </a:rPr>
              <a:t>социализации</a:t>
            </a:r>
            <a:r>
              <a:rPr lang="ru-RU" sz="2000" dirty="0">
                <a:latin typeface="Times New Roman"/>
                <a:cs typeface="Times New Roman"/>
              </a:rPr>
              <a:t> </a:t>
            </a:r>
            <a:r>
              <a:rPr lang="ru-RU" sz="2000" spc="-5" dirty="0">
                <a:latin typeface="Times New Roman"/>
                <a:cs typeface="Times New Roman"/>
              </a:rPr>
              <a:t>имеет</a:t>
            </a:r>
            <a:r>
              <a:rPr lang="ru-RU" sz="2000" dirty="0">
                <a:latin typeface="Times New Roman"/>
                <a:cs typeface="Times New Roman"/>
              </a:rPr>
              <a:t> </a:t>
            </a:r>
            <a:r>
              <a:rPr lang="ru-RU" sz="2000" b="1" dirty="0">
                <a:solidFill>
                  <a:srgbClr val="C3250C"/>
                </a:solidFill>
                <a:latin typeface="Times New Roman"/>
                <a:cs typeface="Times New Roman"/>
              </a:rPr>
              <a:t>семья</a:t>
            </a:r>
            <a:r>
              <a:rPr lang="ru-RU" sz="2000" dirty="0">
                <a:latin typeface="Times New Roman"/>
                <a:cs typeface="Times New Roman"/>
              </a:rPr>
              <a:t>,</a:t>
            </a:r>
            <a:r>
              <a:rPr lang="ru-RU" sz="2000" spc="5" dirty="0">
                <a:latin typeface="Times New Roman"/>
                <a:cs typeface="Times New Roman"/>
              </a:rPr>
              <a:t> </a:t>
            </a:r>
            <a:r>
              <a:rPr lang="ru-RU" sz="2000" spc="-5" dirty="0">
                <a:latin typeface="Times New Roman"/>
                <a:cs typeface="Times New Roman"/>
              </a:rPr>
              <a:t>откуда</a:t>
            </a:r>
            <a:r>
              <a:rPr lang="ru-RU" sz="2000" dirty="0">
                <a:latin typeface="Times New Roman"/>
                <a:cs typeface="Times New Roman"/>
              </a:rPr>
              <a:t> </a:t>
            </a:r>
            <a:r>
              <a:rPr lang="ru-RU" sz="2000" spc="-5" dirty="0">
                <a:latin typeface="Times New Roman"/>
                <a:cs typeface="Times New Roman"/>
              </a:rPr>
              <a:t>ребёнок</a:t>
            </a:r>
            <a:r>
              <a:rPr lang="ru-RU" sz="2000" dirty="0">
                <a:latin typeface="Times New Roman"/>
                <a:cs typeface="Times New Roman"/>
              </a:rPr>
              <a:t>     и</a:t>
            </a:r>
            <a:r>
              <a:rPr lang="ru-RU" sz="2000" spc="5" dirty="0">
                <a:latin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cs typeface="Times New Roman"/>
              </a:rPr>
              <a:t>черпает </a:t>
            </a:r>
            <a:r>
              <a:rPr lang="ru-RU" sz="2000" spc="5" dirty="0">
                <a:latin typeface="Times New Roman"/>
                <a:cs typeface="Times New Roman"/>
              </a:rPr>
              <a:t> </a:t>
            </a:r>
            <a:r>
              <a:rPr lang="ru-RU" sz="2000" spc="-5" dirty="0">
                <a:latin typeface="Times New Roman"/>
                <a:cs typeface="Times New Roman"/>
              </a:rPr>
              <a:t>представления</a:t>
            </a:r>
            <a:r>
              <a:rPr lang="ru-RU" sz="2000" spc="5" dirty="0">
                <a:latin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cs typeface="Times New Roman"/>
              </a:rPr>
              <a:t>об</a:t>
            </a:r>
            <a:r>
              <a:rPr lang="ru-RU" sz="2000" spc="-10" dirty="0">
                <a:latin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cs typeface="Times New Roman"/>
              </a:rPr>
              <a:t>обществе,</a:t>
            </a:r>
            <a:r>
              <a:rPr lang="ru-RU" sz="2000" spc="-30" dirty="0">
                <a:latin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cs typeface="Times New Roman"/>
              </a:rPr>
              <a:t>о</a:t>
            </a:r>
            <a:r>
              <a:rPr lang="ru-RU" sz="2000" spc="-5" dirty="0">
                <a:latin typeface="Times New Roman"/>
                <a:cs typeface="Times New Roman"/>
              </a:rPr>
              <a:t> его</a:t>
            </a:r>
            <a:r>
              <a:rPr lang="ru-RU" sz="2000" spc="10" dirty="0">
                <a:latin typeface="Times New Roman"/>
                <a:cs typeface="Times New Roman"/>
              </a:rPr>
              <a:t> </a:t>
            </a:r>
            <a:r>
              <a:rPr lang="ru-RU" sz="2000" spc="-5" dirty="0">
                <a:latin typeface="Times New Roman"/>
                <a:cs typeface="Times New Roman"/>
              </a:rPr>
              <a:t>ценностях</a:t>
            </a:r>
            <a:r>
              <a:rPr lang="ru-RU" sz="2000" spc="10" dirty="0">
                <a:latin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cs typeface="Times New Roman"/>
              </a:rPr>
              <a:t>и</a:t>
            </a:r>
            <a:r>
              <a:rPr lang="ru-RU" sz="2000" spc="-5" dirty="0">
                <a:latin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cs typeface="Times New Roman"/>
              </a:rPr>
              <a:t>нормах.</a:t>
            </a:r>
            <a:r>
              <a:rPr lang="ru-RU" sz="4400" dirty="0">
                <a:latin typeface="Times New Roman"/>
                <a:cs typeface="Times New Roman"/>
              </a:rPr>
              <a:t/>
            </a:r>
            <a:br>
              <a:rPr lang="ru-RU" sz="4400" dirty="0">
                <a:latin typeface="Times New Roman"/>
                <a:cs typeface="Times New Roman"/>
              </a:rPr>
            </a:br>
            <a:endParaRPr spc="409" dirty="0"/>
          </a:p>
        </p:txBody>
      </p:sp>
      <p:pic>
        <p:nvPicPr>
          <p:cNvPr id="8" name="object 7">
            <a:extLst>
              <a:ext uri="{FF2B5EF4-FFF2-40B4-BE49-F238E27FC236}">
                <a16:creationId xmlns:a16="http://schemas.microsoft.com/office/drawing/2014/main" xmlns="" id="{48AC26C2-D134-449A-AEEC-801697C78BE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3827" y="780716"/>
            <a:ext cx="3617976" cy="2438400"/>
          </a:xfrm>
          <a:prstGeom prst="rect">
            <a:avLst/>
          </a:prstGeom>
        </p:spPr>
      </p:pic>
      <p:pic>
        <p:nvPicPr>
          <p:cNvPr id="9" name="object 7">
            <a:extLst>
              <a:ext uri="{FF2B5EF4-FFF2-40B4-BE49-F238E27FC236}">
                <a16:creationId xmlns:a16="http://schemas.microsoft.com/office/drawing/2014/main" xmlns="" id="{C867BE60-CCC2-4AE9-8410-5521ACAAF24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45708" y="780716"/>
            <a:ext cx="3718560" cy="247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903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3"/>
          <p:cNvSpPr txBox="1">
            <a:spLocks noChangeArrowheads="1"/>
          </p:cNvSpPr>
          <p:nvPr/>
        </p:nvSpPr>
        <p:spPr bwMode="auto">
          <a:xfrm>
            <a:off x="7189788" y="2693988"/>
            <a:ext cx="42656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549188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Заголовок 1"/>
          <p:cNvSpPr>
            <a:spLocks/>
          </p:cNvSpPr>
          <p:nvPr/>
        </p:nvSpPr>
        <p:spPr bwMode="auto">
          <a:xfrm>
            <a:off x="2419432" y="511677"/>
            <a:ext cx="80708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2800" b="1" dirty="0">
                <a:solidFill>
                  <a:srgbClr val="2548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Индивидуальный образовательный маршрут:</a:t>
            </a:r>
          </a:p>
        </p:txBody>
      </p:sp>
      <p:sp>
        <p:nvSpPr>
          <p:cNvPr id="22532" name="Заголовок 1"/>
          <p:cNvSpPr>
            <a:spLocks/>
          </p:cNvSpPr>
          <p:nvPr/>
        </p:nvSpPr>
        <p:spPr bwMode="auto">
          <a:xfrm>
            <a:off x="386499" y="897509"/>
            <a:ext cx="11632676" cy="1513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ФАОП ДО, НОО, ООО для обучающихся с ОВЗ представляют собой образовательные программы, адаптированные для обучения, воспитания и социализации обучающихся с ОВЗ с учетом особенностей их психофизического развития, индивидуальных возможностей, особых образовательных потребностей, обеспечивающую коррекцию нарушений развития и социальную адаптацию.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F69A8B1A-BCD9-45C8-8AE9-4B8264A4C6F4}"/>
              </a:ext>
            </a:extLst>
          </p:cNvPr>
          <p:cNvSpPr>
            <a:spLocks/>
          </p:cNvSpPr>
          <p:nvPr/>
        </p:nvSpPr>
        <p:spPr bwMode="auto">
          <a:xfrm>
            <a:off x="3512942" y="2320369"/>
            <a:ext cx="3676846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2800" b="1" dirty="0">
                <a:solidFill>
                  <a:srgbClr val="2548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Формы социализации: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DF3F06CE-F8C3-4B98-9A03-2B0E984B1390}"/>
              </a:ext>
            </a:extLst>
          </p:cNvPr>
          <p:cNvSpPr>
            <a:spLocks/>
          </p:cNvSpPr>
          <p:nvPr/>
        </p:nvSpPr>
        <p:spPr bwMode="auto">
          <a:xfrm>
            <a:off x="160255" y="3033019"/>
            <a:ext cx="11871489" cy="3391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2548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Психолого-педагогическое сопровождение (психолого-педагогический консилиум образовательной организации).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2548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Учебная деятельность (творческие мастерские, предметные тематические недели, предметные конкурсы, предметные олимпиады).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2548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Внеурочная деятельность (курсы, факультативы).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2548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Проектная деятельность (театральная и музыкальная деятельность, спортивная и туристическая деятельность, художественно-прикладное искусство</a:t>
            </a:r>
            <a:r>
              <a:rPr lang="ru-RU" sz="2800" b="1">
                <a:solidFill>
                  <a:srgbClr val="2548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, профессионально</a:t>
            </a:r>
            <a:r>
              <a:rPr lang="ru-RU" sz="2800" b="1" dirty="0">
                <a:solidFill>
                  <a:srgbClr val="2548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-</a:t>
            </a:r>
            <a:r>
              <a:rPr lang="ru-RU" sz="2800" b="1">
                <a:solidFill>
                  <a:srgbClr val="2548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ориентационные </a:t>
            </a:r>
            <a:r>
              <a:rPr lang="ru-RU" sz="2800" b="1" dirty="0">
                <a:solidFill>
                  <a:srgbClr val="2548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мероприятия).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2548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Волонтерская деятельность.</a:t>
            </a:r>
          </a:p>
          <a:p>
            <a:pPr>
              <a:lnSpc>
                <a:spcPct val="90000"/>
              </a:lnSpc>
            </a:pPr>
            <a:endParaRPr lang="ru-RU" sz="2800" b="1" dirty="0">
              <a:solidFill>
                <a:srgbClr val="2548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858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48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40588" y="3733800"/>
            <a:ext cx="495141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813" y="271463"/>
            <a:ext cx="3359150" cy="315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6"/>
          <p:cNvPicPr>
            <a:picLocks noChangeAspect="1"/>
          </p:cNvPicPr>
          <p:nvPr/>
        </p:nvPicPr>
        <p:blipFill>
          <a:blip r:embed="rId4"/>
          <a:srcRect l="7047" t="12183" r="11031" b="6091"/>
          <a:stretch>
            <a:fillRect/>
          </a:stretch>
        </p:blipFill>
        <p:spPr bwMode="auto">
          <a:xfrm>
            <a:off x="4259263" y="1111250"/>
            <a:ext cx="1792287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4508500" y="3529013"/>
            <a:ext cx="62849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chemeClr val="bg1"/>
                </a:solidFill>
                <a:latin typeface="Calibri" pitchFamily="34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71936" y="178780"/>
            <a:ext cx="772160" cy="67952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97568" y="319532"/>
            <a:ext cx="9870440" cy="974819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6933">
              <a:spcBef>
                <a:spcPts val="160"/>
              </a:spcBef>
            </a:pPr>
            <a:r>
              <a:rPr sz="2067" dirty="0">
                <a:solidFill>
                  <a:srgbClr val="8A3B67"/>
                </a:solidFill>
                <a:latin typeface="Calibri"/>
                <a:cs typeface="Calibri"/>
              </a:rPr>
              <a:t>ФЗ</a:t>
            </a:r>
            <a:r>
              <a:rPr sz="2067" spc="13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2067" dirty="0">
                <a:solidFill>
                  <a:srgbClr val="8A3B67"/>
                </a:solidFill>
                <a:latin typeface="Calibri"/>
                <a:cs typeface="Calibri"/>
              </a:rPr>
              <a:t>ОТ</a:t>
            </a:r>
            <a:r>
              <a:rPr sz="2067" spc="-13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2067" dirty="0">
                <a:solidFill>
                  <a:srgbClr val="8A3B67"/>
                </a:solidFill>
                <a:latin typeface="Calibri"/>
                <a:cs typeface="Calibri"/>
              </a:rPr>
              <a:t>24.09.2022</a:t>
            </a:r>
            <a:r>
              <a:rPr sz="2067" spc="87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2067" dirty="0">
                <a:solidFill>
                  <a:srgbClr val="8A3B67"/>
                </a:solidFill>
                <a:latin typeface="Calibri"/>
                <a:cs typeface="Calibri"/>
              </a:rPr>
              <a:t>N 371-ФЗ</a:t>
            </a:r>
            <a:r>
              <a:rPr sz="2067" spc="60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2067" dirty="0">
                <a:solidFill>
                  <a:srgbClr val="8A3B67"/>
                </a:solidFill>
                <a:latin typeface="Calibri"/>
                <a:cs typeface="Calibri"/>
              </a:rPr>
              <a:t>"О</a:t>
            </a:r>
            <a:r>
              <a:rPr sz="2067" spc="7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2067" dirty="0">
                <a:solidFill>
                  <a:srgbClr val="8A3B67"/>
                </a:solidFill>
                <a:latin typeface="Calibri"/>
                <a:cs typeface="Calibri"/>
              </a:rPr>
              <a:t>ВНЕСЕНИИ</a:t>
            </a:r>
            <a:r>
              <a:rPr sz="2067" spc="53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2067" dirty="0">
                <a:solidFill>
                  <a:srgbClr val="8A3B67"/>
                </a:solidFill>
                <a:latin typeface="Calibri"/>
                <a:cs typeface="Calibri"/>
              </a:rPr>
              <a:t>ИЗМЕНЕНИЙ</a:t>
            </a:r>
            <a:r>
              <a:rPr sz="2067" spc="60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2067" dirty="0">
                <a:solidFill>
                  <a:srgbClr val="8A3B67"/>
                </a:solidFill>
                <a:latin typeface="Calibri"/>
                <a:cs typeface="Calibri"/>
              </a:rPr>
              <a:t>В</a:t>
            </a:r>
            <a:r>
              <a:rPr sz="2067" spc="7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2067" dirty="0">
                <a:solidFill>
                  <a:srgbClr val="8A3B67"/>
                </a:solidFill>
                <a:latin typeface="Calibri"/>
                <a:cs typeface="Calibri"/>
              </a:rPr>
              <a:t>ФЕДЕРАЛЬНЫЙ</a:t>
            </a:r>
            <a:r>
              <a:rPr sz="2067" spc="53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2067" dirty="0">
                <a:solidFill>
                  <a:srgbClr val="8A3B67"/>
                </a:solidFill>
                <a:latin typeface="Calibri"/>
                <a:cs typeface="Calibri"/>
              </a:rPr>
              <a:t>ЗАКОН</a:t>
            </a:r>
            <a:r>
              <a:rPr sz="2067" spc="7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2067" spc="-33" dirty="0">
                <a:solidFill>
                  <a:srgbClr val="8A3B67"/>
                </a:solidFill>
                <a:latin typeface="Calibri"/>
                <a:cs typeface="Calibri"/>
              </a:rPr>
              <a:t>"ОБ</a:t>
            </a:r>
            <a:endParaRPr sz="2067" dirty="0">
              <a:latin typeface="Calibri"/>
              <a:cs typeface="Calibri"/>
            </a:endParaRPr>
          </a:p>
          <a:p>
            <a:pPr marL="16933">
              <a:spcBef>
                <a:spcPts val="33"/>
              </a:spcBef>
            </a:pPr>
            <a:r>
              <a:rPr sz="2067" dirty="0">
                <a:solidFill>
                  <a:srgbClr val="8A3B67"/>
                </a:solidFill>
                <a:latin typeface="Calibri"/>
                <a:cs typeface="Calibri"/>
              </a:rPr>
              <a:t>ОБРАЗОВАНИИ</a:t>
            </a:r>
            <a:r>
              <a:rPr sz="2067" spc="7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2067" dirty="0">
                <a:solidFill>
                  <a:srgbClr val="8A3B67"/>
                </a:solidFill>
                <a:latin typeface="Calibri"/>
                <a:cs typeface="Calibri"/>
              </a:rPr>
              <a:t>В</a:t>
            </a:r>
            <a:r>
              <a:rPr sz="2067" spc="-13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2067" dirty="0">
                <a:solidFill>
                  <a:srgbClr val="8A3B67"/>
                </a:solidFill>
                <a:latin typeface="Calibri"/>
                <a:cs typeface="Calibri"/>
              </a:rPr>
              <a:t>РОССИЙСКОЙ</a:t>
            </a:r>
            <a:r>
              <a:rPr sz="2067" spc="-33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2067" dirty="0">
                <a:solidFill>
                  <a:srgbClr val="8A3B67"/>
                </a:solidFill>
                <a:latin typeface="Calibri"/>
                <a:cs typeface="Calibri"/>
              </a:rPr>
              <a:t>ФЕДЕРАЦИИ"</a:t>
            </a:r>
            <a:r>
              <a:rPr sz="2067" spc="13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2067" dirty="0">
                <a:solidFill>
                  <a:srgbClr val="8A3B67"/>
                </a:solidFill>
                <a:latin typeface="Calibri"/>
                <a:cs typeface="Calibri"/>
              </a:rPr>
              <a:t>И</a:t>
            </a:r>
            <a:r>
              <a:rPr sz="2067" spc="-7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2067" spc="-27" dirty="0">
                <a:solidFill>
                  <a:srgbClr val="8A3B67"/>
                </a:solidFill>
                <a:latin typeface="Calibri"/>
                <a:cs typeface="Calibri"/>
              </a:rPr>
              <a:t>СТАТЬЮ</a:t>
            </a:r>
            <a:r>
              <a:rPr sz="2067" spc="-40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2067" dirty="0">
                <a:solidFill>
                  <a:srgbClr val="8A3B67"/>
                </a:solidFill>
                <a:latin typeface="Calibri"/>
                <a:cs typeface="Calibri"/>
              </a:rPr>
              <a:t>1</a:t>
            </a:r>
            <a:r>
              <a:rPr sz="2067" spc="-13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2067" dirty="0">
                <a:solidFill>
                  <a:srgbClr val="8A3B67"/>
                </a:solidFill>
                <a:latin typeface="Calibri"/>
                <a:cs typeface="Calibri"/>
              </a:rPr>
              <a:t>ФЕДЕРАЛЬНОГО ЗАКОНА</a:t>
            </a:r>
            <a:r>
              <a:rPr sz="2067" spc="-13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2067" spc="-33" dirty="0">
                <a:solidFill>
                  <a:srgbClr val="8A3B67"/>
                </a:solidFill>
                <a:latin typeface="Calibri"/>
                <a:cs typeface="Calibri"/>
              </a:rPr>
              <a:t>"ОБ</a:t>
            </a:r>
            <a:endParaRPr sz="2067" dirty="0">
              <a:latin typeface="Calibri"/>
              <a:cs typeface="Calibri"/>
            </a:endParaRPr>
          </a:p>
          <a:p>
            <a:pPr marL="16933">
              <a:spcBef>
                <a:spcPts val="47"/>
              </a:spcBef>
            </a:pPr>
            <a:r>
              <a:rPr sz="2067" dirty="0">
                <a:solidFill>
                  <a:srgbClr val="8A3B67"/>
                </a:solidFill>
                <a:latin typeface="Calibri"/>
                <a:cs typeface="Calibri"/>
              </a:rPr>
              <a:t>ОБЯЗАТЕЛЬНЫХ</a:t>
            </a:r>
            <a:r>
              <a:rPr sz="2067" spc="33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2067" dirty="0">
                <a:solidFill>
                  <a:srgbClr val="8A3B67"/>
                </a:solidFill>
                <a:latin typeface="Calibri"/>
                <a:cs typeface="Calibri"/>
              </a:rPr>
              <a:t>ТРЕБОВАНИЯХ</a:t>
            </a:r>
            <a:r>
              <a:rPr sz="2067" spc="27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2067" dirty="0">
                <a:solidFill>
                  <a:srgbClr val="8A3B67"/>
                </a:solidFill>
                <a:latin typeface="Calibri"/>
                <a:cs typeface="Calibri"/>
              </a:rPr>
              <a:t>В</a:t>
            </a:r>
            <a:r>
              <a:rPr sz="2067" spc="20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2067" dirty="0">
                <a:solidFill>
                  <a:srgbClr val="8A3B67"/>
                </a:solidFill>
                <a:latin typeface="Calibri"/>
                <a:cs typeface="Calibri"/>
              </a:rPr>
              <a:t>РОССИЙСКОЙ</a:t>
            </a:r>
            <a:r>
              <a:rPr sz="2067" spc="-7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2067" spc="-13" dirty="0">
                <a:solidFill>
                  <a:srgbClr val="8A3B67"/>
                </a:solidFill>
                <a:latin typeface="Calibri"/>
                <a:cs typeface="Calibri"/>
              </a:rPr>
              <a:t>ФЕДЕРАЦИИ"</a:t>
            </a:r>
            <a:endParaRPr sz="2067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1800" y="311912"/>
            <a:ext cx="6096000" cy="0"/>
          </a:xfrm>
          <a:custGeom>
            <a:avLst/>
            <a:gdLst/>
            <a:ahLst/>
            <a:cxnLst/>
            <a:rect l="l" t="t" r="r" b="b"/>
            <a:pathLst>
              <a:path w="4572000">
                <a:moveTo>
                  <a:pt x="0" y="0"/>
                </a:moveTo>
                <a:lnTo>
                  <a:pt x="4571873" y="0"/>
                </a:lnTo>
              </a:path>
            </a:pathLst>
          </a:custGeom>
          <a:ln w="19812">
            <a:solidFill>
              <a:srgbClr val="8A3B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388113" y="1507744"/>
            <a:ext cx="5653193" cy="5047827"/>
            <a:chOff x="291084" y="1130808"/>
            <a:chExt cx="4239895" cy="378587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088" y="2109216"/>
              <a:ext cx="4207764" cy="280720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1084" y="1130808"/>
              <a:ext cx="1758695" cy="116585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05228" y="1130808"/>
              <a:ext cx="1871472" cy="1129283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7514504" y="2727453"/>
            <a:ext cx="3371427" cy="112509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indent="-2540" algn="ctr">
              <a:spcBef>
                <a:spcPts val="133"/>
              </a:spcBef>
            </a:pP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ЕДИНЫЕ</a:t>
            </a:r>
            <a:r>
              <a:rPr sz="2400" spc="-93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400" spc="-13" dirty="0">
                <a:solidFill>
                  <a:srgbClr val="7E7E7E"/>
                </a:solidFill>
                <a:latin typeface="Calibri"/>
                <a:cs typeface="Calibri"/>
              </a:rPr>
              <a:t>ФЕДЕРАЛЬНЫЕ </a:t>
            </a:r>
            <a:r>
              <a:rPr sz="2400" spc="-33" dirty="0">
                <a:solidFill>
                  <a:srgbClr val="7E7E7E"/>
                </a:solidFill>
                <a:latin typeface="Calibri"/>
                <a:cs typeface="Calibri"/>
              </a:rPr>
              <a:t>ОБЩЕОБРАЗОВАТЕЛЬНЫЕ </a:t>
            </a:r>
            <a:r>
              <a:rPr sz="2400" spc="-13" dirty="0">
                <a:solidFill>
                  <a:srgbClr val="7E7E7E"/>
                </a:solidFill>
                <a:latin typeface="Calibri"/>
                <a:cs typeface="Calibri"/>
              </a:rPr>
              <a:t>ПРОГРАММЫ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21694" y="6193671"/>
            <a:ext cx="3267287" cy="473762"/>
          </a:xfrm>
          <a:prstGeom prst="rect">
            <a:avLst/>
          </a:prstGeom>
        </p:spPr>
        <p:txBody>
          <a:bodyPr vert="horz" wrap="square" lIns="0" tIns="22013" rIns="0" bIns="0" rtlCol="0">
            <a:spAutoFit/>
          </a:bodyPr>
          <a:lstStyle/>
          <a:p>
            <a:pPr marL="16933">
              <a:spcBef>
                <a:spcPts val="173"/>
              </a:spcBef>
            </a:pPr>
            <a:r>
              <a:rPr sz="1467" b="1" dirty="0">
                <a:solidFill>
                  <a:srgbClr val="7E7E7E"/>
                </a:solidFill>
                <a:latin typeface="Calibri"/>
                <a:cs typeface="Calibri"/>
              </a:rPr>
              <a:t>НОВЫЙ</a:t>
            </a:r>
            <a:r>
              <a:rPr sz="1467" b="1" spc="67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467" b="1" dirty="0">
                <a:solidFill>
                  <a:srgbClr val="7E7E7E"/>
                </a:solidFill>
                <a:latin typeface="Calibri"/>
                <a:cs typeface="Calibri"/>
              </a:rPr>
              <a:t>ПОРЯДОК</a:t>
            </a:r>
            <a:r>
              <a:rPr sz="1467" b="1" spc="93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467" b="1" spc="-13" dirty="0">
                <a:solidFill>
                  <a:srgbClr val="7E7E7E"/>
                </a:solidFill>
                <a:latin typeface="Calibri"/>
                <a:cs typeface="Calibri"/>
              </a:rPr>
              <a:t>ФОРМИРОВАНИЯ</a:t>
            </a:r>
            <a:r>
              <a:rPr lang="ru-RU" sz="1467" spc="-13" dirty="0">
                <a:latin typeface="Calibri"/>
                <a:cs typeface="Calibri"/>
              </a:rPr>
              <a:t> </a:t>
            </a:r>
            <a:r>
              <a:rPr sz="1467" b="1" dirty="0">
                <a:solidFill>
                  <a:srgbClr val="7E7E7E"/>
                </a:solidFill>
                <a:latin typeface="Calibri"/>
                <a:cs typeface="Calibri"/>
              </a:rPr>
              <a:t>ФЕДЕРАЛЬНОГО</a:t>
            </a:r>
            <a:r>
              <a:rPr sz="1467" b="1" spc="113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467" b="1" dirty="0">
                <a:solidFill>
                  <a:srgbClr val="7E7E7E"/>
                </a:solidFill>
                <a:latin typeface="Calibri"/>
                <a:cs typeface="Calibri"/>
              </a:rPr>
              <a:t>ПЕРЕЧНЯ</a:t>
            </a:r>
            <a:r>
              <a:rPr sz="1467" b="1" spc="127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467" b="1" spc="-13" dirty="0">
                <a:solidFill>
                  <a:srgbClr val="7E7E7E"/>
                </a:solidFill>
                <a:latin typeface="Calibri"/>
                <a:cs typeface="Calibri"/>
              </a:rPr>
              <a:t>УЧЕБНИКОВ</a:t>
            </a:r>
            <a:endParaRPr sz="1467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69081" y="5291463"/>
            <a:ext cx="4814147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067" dirty="0">
                <a:solidFill>
                  <a:srgbClr val="7E7E7E"/>
                </a:solidFill>
                <a:latin typeface="Calibri"/>
                <a:cs typeface="Calibri"/>
              </a:rPr>
              <a:t>РЕАЛИЗАЦИЯ</a:t>
            </a:r>
            <a:r>
              <a:rPr sz="2400" b="1" dirty="0">
                <a:solidFill>
                  <a:srgbClr val="7E7E7E"/>
                </a:solidFill>
                <a:latin typeface="Calibri"/>
                <a:cs typeface="Calibri"/>
              </a:rPr>
              <a:t>:</a:t>
            </a:r>
            <a:r>
              <a:rPr sz="2400" b="1" spc="-13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7E7E7E"/>
                </a:solidFill>
                <a:latin typeface="Calibri"/>
                <a:cs typeface="Calibri"/>
              </a:rPr>
              <a:t>с</a:t>
            </a:r>
            <a:r>
              <a:rPr sz="2400" b="1" spc="-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7E7E7E"/>
                </a:solidFill>
                <a:latin typeface="Calibri"/>
                <a:cs typeface="Calibri"/>
              </a:rPr>
              <a:t>1</a:t>
            </a:r>
            <a:r>
              <a:rPr sz="2400" b="1" spc="-7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7E7E7E"/>
                </a:solidFill>
                <a:latin typeface="Calibri"/>
                <a:cs typeface="Calibri"/>
              </a:rPr>
              <a:t>СЕНТЯБРЯ</a:t>
            </a:r>
            <a:r>
              <a:rPr sz="2400" b="1" spc="-7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7E7E7E"/>
                </a:solidFill>
                <a:latin typeface="Calibri"/>
                <a:cs typeface="Calibri"/>
              </a:rPr>
              <a:t>2023</a:t>
            </a:r>
            <a:r>
              <a:rPr sz="2400" b="1" spc="-33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400" b="1" spc="-27" dirty="0">
                <a:solidFill>
                  <a:srgbClr val="7E7E7E"/>
                </a:solidFill>
                <a:latin typeface="Calibri"/>
                <a:cs typeface="Calibri"/>
              </a:rPr>
              <a:t>года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535928" y="5924295"/>
            <a:ext cx="5396653" cy="18627"/>
          </a:xfrm>
          <a:custGeom>
            <a:avLst/>
            <a:gdLst/>
            <a:ahLst/>
            <a:cxnLst/>
            <a:rect l="l" t="t" r="r" b="b"/>
            <a:pathLst>
              <a:path w="4047490" h="13970">
                <a:moveTo>
                  <a:pt x="0" y="0"/>
                </a:moveTo>
                <a:lnTo>
                  <a:pt x="4046981" y="13563"/>
                </a:lnTo>
              </a:path>
            </a:pathLst>
          </a:custGeom>
          <a:ln w="19812">
            <a:solidFill>
              <a:srgbClr val="8A3B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255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02779" y="684700"/>
            <a:ext cx="8262620" cy="761153"/>
            <a:chOff x="2327084" y="513524"/>
            <a:chExt cx="6196965" cy="570865"/>
          </a:xfrm>
        </p:grpSpPr>
        <p:sp>
          <p:nvSpPr>
            <p:cNvPr id="3" name="object 3"/>
            <p:cNvSpPr/>
            <p:nvPr/>
          </p:nvSpPr>
          <p:spPr>
            <a:xfrm>
              <a:off x="2340102" y="526542"/>
              <a:ext cx="6170930" cy="516890"/>
            </a:xfrm>
            <a:custGeom>
              <a:avLst/>
              <a:gdLst/>
              <a:ahLst/>
              <a:cxnLst/>
              <a:rect l="l" t="t" r="r" b="b"/>
              <a:pathLst>
                <a:path w="6170930" h="516890">
                  <a:moveTo>
                    <a:pt x="0" y="516636"/>
                  </a:moveTo>
                  <a:lnTo>
                    <a:pt x="6170676" y="516636"/>
                  </a:lnTo>
                  <a:lnTo>
                    <a:pt x="6170676" y="0"/>
                  </a:lnTo>
                  <a:lnTo>
                    <a:pt x="0" y="0"/>
                  </a:lnTo>
                  <a:lnTo>
                    <a:pt x="0" y="516636"/>
                  </a:lnTo>
                  <a:close/>
                </a:path>
              </a:pathLst>
            </a:custGeom>
            <a:ln w="25907">
              <a:solidFill>
                <a:srgbClr val="8A3B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01667" y="573036"/>
              <a:ext cx="1245869" cy="51128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41976" y="562368"/>
              <a:ext cx="532638" cy="51128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19344" y="573036"/>
              <a:ext cx="1245870" cy="511289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5147055" y="1381422"/>
            <a:ext cx="2086187" cy="194733"/>
          </a:xfrm>
          <a:custGeom>
            <a:avLst/>
            <a:gdLst/>
            <a:ahLst/>
            <a:cxnLst/>
            <a:rect l="l" t="t" r="r" b="b"/>
            <a:pathLst>
              <a:path w="1564639" h="146050">
                <a:moveTo>
                  <a:pt x="85344" y="42672"/>
                </a:moveTo>
                <a:lnTo>
                  <a:pt x="82423" y="44576"/>
                </a:lnTo>
                <a:lnTo>
                  <a:pt x="0" y="99568"/>
                </a:lnTo>
                <a:lnTo>
                  <a:pt x="88392" y="144272"/>
                </a:lnTo>
                <a:lnTo>
                  <a:pt x="91567" y="145796"/>
                </a:lnTo>
                <a:lnTo>
                  <a:pt x="95377" y="144653"/>
                </a:lnTo>
                <a:lnTo>
                  <a:pt x="96900" y="141478"/>
                </a:lnTo>
                <a:lnTo>
                  <a:pt x="98552" y="138303"/>
                </a:lnTo>
                <a:lnTo>
                  <a:pt x="97282" y="134493"/>
                </a:lnTo>
                <a:lnTo>
                  <a:pt x="94107" y="132969"/>
                </a:lnTo>
                <a:lnTo>
                  <a:pt x="39189" y="105156"/>
                </a:lnTo>
                <a:lnTo>
                  <a:pt x="12954" y="105156"/>
                </a:lnTo>
                <a:lnTo>
                  <a:pt x="12192" y="92456"/>
                </a:lnTo>
                <a:lnTo>
                  <a:pt x="35571" y="91062"/>
                </a:lnTo>
                <a:lnTo>
                  <a:pt x="89535" y="55118"/>
                </a:lnTo>
                <a:lnTo>
                  <a:pt x="92456" y="53212"/>
                </a:lnTo>
                <a:lnTo>
                  <a:pt x="93218" y="49275"/>
                </a:lnTo>
                <a:lnTo>
                  <a:pt x="91312" y="46355"/>
                </a:lnTo>
                <a:lnTo>
                  <a:pt x="89281" y="43434"/>
                </a:lnTo>
                <a:lnTo>
                  <a:pt x="85344" y="42672"/>
                </a:lnTo>
                <a:close/>
              </a:path>
              <a:path w="1564639" h="146050">
                <a:moveTo>
                  <a:pt x="35571" y="91062"/>
                </a:moveTo>
                <a:lnTo>
                  <a:pt x="12192" y="92456"/>
                </a:lnTo>
                <a:lnTo>
                  <a:pt x="12954" y="105156"/>
                </a:lnTo>
                <a:lnTo>
                  <a:pt x="32135" y="104012"/>
                </a:lnTo>
                <a:lnTo>
                  <a:pt x="16129" y="104012"/>
                </a:lnTo>
                <a:lnTo>
                  <a:pt x="15367" y="93091"/>
                </a:lnTo>
                <a:lnTo>
                  <a:pt x="32526" y="93091"/>
                </a:lnTo>
                <a:lnTo>
                  <a:pt x="35571" y="91062"/>
                </a:lnTo>
                <a:close/>
              </a:path>
              <a:path w="1564639" h="146050">
                <a:moveTo>
                  <a:pt x="36427" y="103757"/>
                </a:moveTo>
                <a:lnTo>
                  <a:pt x="12954" y="105156"/>
                </a:lnTo>
                <a:lnTo>
                  <a:pt x="39189" y="105156"/>
                </a:lnTo>
                <a:lnTo>
                  <a:pt x="36427" y="103757"/>
                </a:lnTo>
                <a:close/>
              </a:path>
              <a:path w="1564639" h="146050">
                <a:moveTo>
                  <a:pt x="15367" y="93091"/>
                </a:moveTo>
                <a:lnTo>
                  <a:pt x="16129" y="104012"/>
                </a:lnTo>
                <a:lnTo>
                  <a:pt x="25114" y="98027"/>
                </a:lnTo>
                <a:lnTo>
                  <a:pt x="15367" y="93091"/>
                </a:lnTo>
                <a:close/>
              </a:path>
              <a:path w="1564639" h="146050">
                <a:moveTo>
                  <a:pt x="25114" y="98027"/>
                </a:moveTo>
                <a:lnTo>
                  <a:pt x="16129" y="104012"/>
                </a:lnTo>
                <a:lnTo>
                  <a:pt x="32135" y="104012"/>
                </a:lnTo>
                <a:lnTo>
                  <a:pt x="36427" y="103757"/>
                </a:lnTo>
                <a:lnTo>
                  <a:pt x="25114" y="98027"/>
                </a:lnTo>
                <a:close/>
              </a:path>
              <a:path w="1564639" h="146050">
                <a:moveTo>
                  <a:pt x="1563751" y="0"/>
                </a:moveTo>
                <a:lnTo>
                  <a:pt x="35571" y="91062"/>
                </a:lnTo>
                <a:lnTo>
                  <a:pt x="25114" y="98027"/>
                </a:lnTo>
                <a:lnTo>
                  <a:pt x="36427" y="103757"/>
                </a:lnTo>
                <a:lnTo>
                  <a:pt x="1564513" y="12700"/>
                </a:lnTo>
                <a:lnTo>
                  <a:pt x="1563751" y="0"/>
                </a:lnTo>
                <a:close/>
              </a:path>
              <a:path w="1564639" h="146050">
                <a:moveTo>
                  <a:pt x="32526" y="93091"/>
                </a:moveTo>
                <a:lnTo>
                  <a:pt x="15367" y="93091"/>
                </a:lnTo>
                <a:lnTo>
                  <a:pt x="25114" y="98027"/>
                </a:lnTo>
                <a:lnTo>
                  <a:pt x="32526" y="93091"/>
                </a:lnTo>
                <a:close/>
              </a:path>
            </a:pathLst>
          </a:custGeom>
          <a:solidFill>
            <a:srgbClr val="8A3B6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3134360" y="1516888"/>
            <a:ext cx="4030133" cy="1185333"/>
            <a:chOff x="2350770" y="1137666"/>
            <a:chExt cx="3022600" cy="889000"/>
          </a:xfrm>
        </p:grpSpPr>
        <p:sp>
          <p:nvSpPr>
            <p:cNvPr id="10" name="object 10"/>
            <p:cNvSpPr/>
            <p:nvPr/>
          </p:nvSpPr>
          <p:spPr>
            <a:xfrm>
              <a:off x="2350770" y="1137666"/>
              <a:ext cx="3022600" cy="889000"/>
            </a:xfrm>
            <a:custGeom>
              <a:avLst/>
              <a:gdLst/>
              <a:ahLst/>
              <a:cxnLst/>
              <a:rect l="l" t="t" r="r" b="b"/>
              <a:pathLst>
                <a:path w="3022600" h="889000">
                  <a:moveTo>
                    <a:pt x="3022092" y="0"/>
                  </a:moveTo>
                  <a:lnTo>
                    <a:pt x="0" y="0"/>
                  </a:lnTo>
                  <a:lnTo>
                    <a:pt x="0" y="888492"/>
                  </a:lnTo>
                  <a:lnTo>
                    <a:pt x="3022092" y="888492"/>
                  </a:lnTo>
                  <a:lnTo>
                    <a:pt x="30220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19172" y="1232928"/>
              <a:ext cx="1838705" cy="51128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52316" y="1222260"/>
              <a:ext cx="532638" cy="51128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29684" y="1232928"/>
              <a:ext cx="944117" cy="51128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68980" y="1504200"/>
              <a:ext cx="1255014" cy="511289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583183" y="1887711"/>
            <a:ext cx="2181860" cy="816187"/>
            <a:chOff x="437387" y="1415783"/>
            <a:chExt cx="1636395" cy="612140"/>
          </a:xfrm>
        </p:grpSpPr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7387" y="1415783"/>
              <a:ext cx="1636014" cy="39853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3315" y="1629143"/>
              <a:ext cx="1226058" cy="398538"/>
            </a:xfrm>
            <a:prstGeom prst="rect">
              <a:avLst/>
            </a:prstGeom>
          </p:spPr>
        </p:pic>
      </p:grpSp>
      <p:graphicFrame>
        <p:nvGraphicFramePr>
          <p:cNvPr id="18" name="object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04514"/>
              </p:ext>
            </p:extLst>
          </p:nvPr>
        </p:nvGraphicFramePr>
        <p:xfrm>
          <a:off x="442727" y="1556512"/>
          <a:ext cx="6780105" cy="11827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12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96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292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73287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8A3B67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4">
                  <a:txBody>
                    <a:bodyPr/>
                    <a:lstStyle/>
                    <a:p>
                      <a:pPr marL="1061720" marR="304165" indent="-749935">
                        <a:lnSpc>
                          <a:spcPts val="2140"/>
                        </a:lnSpc>
                        <a:spcBef>
                          <a:spcPts val="1325"/>
                        </a:spcBef>
                      </a:pPr>
                      <a:r>
                        <a:rPr sz="2400" b="1" spc="-35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 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224367" marB="0">
                    <a:lnL w="28575">
                      <a:solidFill>
                        <a:srgbClr val="8A3B67"/>
                      </a:solidFill>
                      <a:prstDash val="solid"/>
                    </a:lnL>
                    <a:lnR w="28575">
                      <a:solidFill>
                        <a:srgbClr val="8A3B67"/>
                      </a:solidFill>
                      <a:prstDash val="solid"/>
                    </a:lnR>
                    <a:lnT w="28575">
                      <a:solidFill>
                        <a:srgbClr val="8A3B67"/>
                      </a:solidFill>
                      <a:prstDash val="solid"/>
                    </a:lnT>
                    <a:lnB w="28575">
                      <a:solidFill>
                        <a:srgbClr val="8A3B6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0773">
                <a:tc rowSpan="2"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</a:pPr>
                      <a:endParaRPr sz="19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8A3B67"/>
                      </a:solidFill>
                      <a:prstDash val="solid"/>
                    </a:lnL>
                    <a:lnR w="28575">
                      <a:solidFill>
                        <a:srgbClr val="8A3B67"/>
                      </a:solidFill>
                      <a:prstDash val="solid"/>
                    </a:lnR>
                    <a:lnB w="28575">
                      <a:solidFill>
                        <a:srgbClr val="8A3B6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8A3B67"/>
                      </a:solidFill>
                      <a:prstDash val="solid"/>
                    </a:lnL>
                    <a:lnR w="28575">
                      <a:solidFill>
                        <a:srgbClr val="8A3B67"/>
                      </a:solidFill>
                      <a:prstDash val="solid"/>
                    </a:lnR>
                    <a:lnB w="9525">
                      <a:solidFill>
                        <a:srgbClr val="8A3B67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68275" marB="0">
                    <a:lnL w="28575">
                      <a:solidFill>
                        <a:srgbClr val="8A3B67"/>
                      </a:solidFill>
                      <a:prstDash val="solid"/>
                    </a:lnL>
                    <a:lnR w="28575">
                      <a:solidFill>
                        <a:srgbClr val="8A3B67"/>
                      </a:solidFill>
                      <a:prstDash val="solid"/>
                    </a:lnR>
                    <a:lnT w="28575">
                      <a:solidFill>
                        <a:srgbClr val="8A3B67"/>
                      </a:solidFill>
                      <a:prstDash val="solid"/>
                    </a:lnT>
                    <a:lnB w="28575">
                      <a:solidFill>
                        <a:srgbClr val="8A3B6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246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8A3B67"/>
                      </a:solidFill>
                      <a:prstDash val="solid"/>
                    </a:lnL>
                    <a:lnR w="28575">
                      <a:solidFill>
                        <a:srgbClr val="8A3B67"/>
                      </a:solidFill>
                      <a:prstDash val="solid"/>
                    </a:lnR>
                    <a:lnT w="28575">
                      <a:solidFill>
                        <a:srgbClr val="8A3B67"/>
                      </a:solidFill>
                      <a:prstDash val="solid"/>
                    </a:lnT>
                    <a:lnB w="28575">
                      <a:solidFill>
                        <a:srgbClr val="8A3B6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8A3B67"/>
                      </a:solidFill>
                      <a:prstDash val="solid"/>
                    </a:lnL>
                    <a:lnR w="28575">
                      <a:solidFill>
                        <a:srgbClr val="8A3B67"/>
                      </a:solidFill>
                      <a:prstDash val="solid"/>
                    </a:lnR>
                    <a:lnT w="9525">
                      <a:solidFill>
                        <a:srgbClr val="8A3B67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68275" marB="0">
                    <a:lnL w="28575">
                      <a:solidFill>
                        <a:srgbClr val="8A3B67"/>
                      </a:solidFill>
                      <a:prstDash val="solid"/>
                    </a:lnL>
                    <a:lnR w="28575">
                      <a:solidFill>
                        <a:srgbClr val="8A3B67"/>
                      </a:solidFill>
                      <a:prstDash val="solid"/>
                    </a:lnR>
                    <a:lnT w="28575">
                      <a:solidFill>
                        <a:srgbClr val="8A3B67"/>
                      </a:solidFill>
                      <a:prstDash val="solid"/>
                    </a:lnT>
                    <a:lnB w="28575">
                      <a:solidFill>
                        <a:srgbClr val="8A3B6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6267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8A3B67"/>
                      </a:solidFill>
                      <a:prstDash val="solid"/>
                    </a:lnR>
                    <a:lnT w="28575" cap="flat" cmpd="sng" algn="ctr">
                      <a:solidFill>
                        <a:srgbClr val="8A3B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68275" marB="0">
                    <a:lnL w="28575">
                      <a:solidFill>
                        <a:srgbClr val="8A3B67"/>
                      </a:solidFill>
                      <a:prstDash val="solid"/>
                    </a:lnL>
                    <a:lnR w="28575">
                      <a:solidFill>
                        <a:srgbClr val="8A3B67"/>
                      </a:solidFill>
                      <a:prstDash val="solid"/>
                    </a:lnR>
                    <a:lnT w="28575">
                      <a:solidFill>
                        <a:srgbClr val="8A3B67"/>
                      </a:solidFill>
                      <a:prstDash val="solid"/>
                    </a:lnT>
                    <a:lnB w="28575">
                      <a:solidFill>
                        <a:srgbClr val="8A3B6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pSp>
        <p:nvGrpSpPr>
          <p:cNvPr id="19" name="object 19"/>
          <p:cNvGrpSpPr/>
          <p:nvPr/>
        </p:nvGrpSpPr>
        <p:grpSpPr>
          <a:xfrm>
            <a:off x="727225" y="3420547"/>
            <a:ext cx="1711113" cy="677333"/>
            <a:chOff x="545418" y="2565410"/>
            <a:chExt cx="1283335" cy="508000"/>
          </a:xfrm>
        </p:grpSpPr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5418" y="2565410"/>
              <a:ext cx="1282853" cy="16756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74548" y="2674607"/>
              <a:ext cx="1226058" cy="398538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849376" y="5015742"/>
            <a:ext cx="1634913" cy="683260"/>
            <a:chOff x="637031" y="3761806"/>
            <a:chExt cx="1226185" cy="512445"/>
          </a:xfrm>
        </p:grpSpPr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6543" y="3761806"/>
              <a:ext cx="1190278" cy="17662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37031" y="3875532"/>
              <a:ext cx="1226058" cy="398538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210013" y="4764226"/>
            <a:ext cx="2792643" cy="916448"/>
          </a:xfrm>
          <a:prstGeom prst="rect">
            <a:avLst/>
          </a:prstGeom>
          <a:ln w="25908">
            <a:solidFill>
              <a:srgbClr val="8A3B67"/>
            </a:solidFill>
          </a:ln>
        </p:spPr>
        <p:txBody>
          <a:bodyPr vert="horz" wrap="square" lIns="0" tIns="164252" rIns="0" bIns="0" rtlCol="0">
            <a:spAutoFit/>
          </a:bodyPr>
          <a:lstStyle/>
          <a:p>
            <a:pPr marL="693403" marR="552860" indent="-132077">
              <a:spcBef>
                <a:spcPts val="1292"/>
              </a:spcBef>
            </a:pPr>
            <a:endParaRPr sz="1867" dirty="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553424" y="3338592"/>
            <a:ext cx="3509433" cy="695960"/>
            <a:chOff x="2665067" y="2503944"/>
            <a:chExt cx="2632075" cy="521970"/>
          </a:xfrm>
        </p:grpSpPr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665067" y="2651565"/>
              <a:ext cx="1048714" cy="17803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613403" y="2503944"/>
              <a:ext cx="532638" cy="51128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890772" y="2514612"/>
              <a:ext cx="1405889" cy="511289"/>
            </a:xfrm>
            <a:prstGeom prst="rect">
              <a:avLst/>
            </a:prstGeom>
          </p:spPr>
        </p:pic>
      </p:grpSp>
      <p:graphicFrame>
        <p:nvGraphicFramePr>
          <p:cNvPr id="30" name="object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597053"/>
              </p:ext>
            </p:extLst>
          </p:nvPr>
        </p:nvGraphicFramePr>
        <p:xfrm>
          <a:off x="205232" y="2897631"/>
          <a:ext cx="6938433" cy="14384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067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31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285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6162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8A3B67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71027" marB="0">
                    <a:lnL w="28575">
                      <a:solidFill>
                        <a:srgbClr val="8A3B67"/>
                      </a:solidFill>
                      <a:prstDash val="solid"/>
                    </a:lnL>
                    <a:lnR w="28575">
                      <a:solidFill>
                        <a:srgbClr val="8A3B67"/>
                      </a:solidFill>
                      <a:prstDash val="solid"/>
                    </a:lnR>
                    <a:lnT w="28575">
                      <a:solidFill>
                        <a:srgbClr val="8A3B67"/>
                      </a:solidFill>
                      <a:prstDash val="solid"/>
                    </a:lnT>
                    <a:lnB w="28575">
                      <a:solidFill>
                        <a:srgbClr val="8A3B6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3127">
                <a:tc rowSpan="2">
                  <a:txBody>
                    <a:bodyPr/>
                    <a:lstStyle/>
                    <a:p>
                      <a:pPr marL="518795" marR="367030" indent="-147955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endParaRPr sz="1900" dirty="0">
                        <a:latin typeface="Calibri"/>
                        <a:cs typeface="Calibri"/>
                      </a:endParaRPr>
                    </a:p>
                  </a:txBody>
                  <a:tcPr marL="0" marR="0" marT="169333" marB="0">
                    <a:lnL w="28575">
                      <a:solidFill>
                        <a:srgbClr val="8A3B67"/>
                      </a:solidFill>
                      <a:prstDash val="solid"/>
                    </a:lnL>
                    <a:lnR w="28575">
                      <a:solidFill>
                        <a:srgbClr val="8A3B67"/>
                      </a:solidFill>
                      <a:prstDash val="solid"/>
                    </a:lnR>
                    <a:lnB w="28575">
                      <a:solidFill>
                        <a:srgbClr val="8A3B6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8A3B67"/>
                      </a:solidFill>
                      <a:prstDash val="solid"/>
                    </a:lnL>
                    <a:lnR w="28575">
                      <a:solidFill>
                        <a:srgbClr val="8A3B67"/>
                      </a:solidFill>
                      <a:prstDash val="solid"/>
                    </a:lnR>
                    <a:lnB w="19050">
                      <a:solidFill>
                        <a:srgbClr val="8A3B67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8270" marB="0">
                    <a:lnL w="28575">
                      <a:solidFill>
                        <a:srgbClr val="8A3B67"/>
                      </a:solidFill>
                      <a:prstDash val="solid"/>
                    </a:lnL>
                    <a:lnR w="28575">
                      <a:solidFill>
                        <a:srgbClr val="8A3B67"/>
                      </a:solidFill>
                      <a:prstDash val="solid"/>
                    </a:lnR>
                    <a:lnT w="28575">
                      <a:solidFill>
                        <a:srgbClr val="8A3B67"/>
                      </a:solidFill>
                      <a:prstDash val="solid"/>
                    </a:lnT>
                    <a:lnB w="28575">
                      <a:solidFill>
                        <a:srgbClr val="8A3B6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24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7000" marB="0">
                    <a:lnL w="28575">
                      <a:solidFill>
                        <a:srgbClr val="8A3B67"/>
                      </a:solidFill>
                      <a:prstDash val="solid"/>
                    </a:lnL>
                    <a:lnR w="28575">
                      <a:solidFill>
                        <a:srgbClr val="8A3B67"/>
                      </a:solidFill>
                      <a:prstDash val="solid"/>
                    </a:lnR>
                    <a:lnT w="28575">
                      <a:solidFill>
                        <a:srgbClr val="8A3B67"/>
                      </a:solidFill>
                      <a:prstDash val="solid"/>
                    </a:lnT>
                    <a:lnB w="28575">
                      <a:solidFill>
                        <a:srgbClr val="8A3B6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8A3B67"/>
                      </a:solidFill>
                      <a:prstDash val="solid"/>
                    </a:lnL>
                    <a:lnR w="28575">
                      <a:solidFill>
                        <a:srgbClr val="8A3B67"/>
                      </a:solidFill>
                      <a:prstDash val="solid"/>
                    </a:lnR>
                    <a:lnT w="19050">
                      <a:solidFill>
                        <a:srgbClr val="8A3B67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8270" marB="0">
                    <a:lnL w="28575">
                      <a:solidFill>
                        <a:srgbClr val="8A3B67"/>
                      </a:solidFill>
                      <a:prstDash val="solid"/>
                    </a:lnL>
                    <a:lnR w="28575">
                      <a:solidFill>
                        <a:srgbClr val="8A3B67"/>
                      </a:solidFill>
                      <a:prstDash val="solid"/>
                    </a:lnR>
                    <a:lnT w="28575">
                      <a:solidFill>
                        <a:srgbClr val="8A3B67"/>
                      </a:solidFill>
                      <a:prstDash val="solid"/>
                    </a:lnT>
                    <a:lnB w="28575">
                      <a:solidFill>
                        <a:srgbClr val="8A3B6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13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8A3B67"/>
                      </a:solidFill>
                      <a:prstDash val="solid"/>
                    </a:lnR>
                    <a:lnT w="28575" cap="flat" cmpd="sng" algn="ctr">
                      <a:solidFill>
                        <a:srgbClr val="8A3B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8270" marB="0">
                    <a:lnL w="28575">
                      <a:solidFill>
                        <a:srgbClr val="8A3B67"/>
                      </a:solidFill>
                      <a:prstDash val="solid"/>
                    </a:lnL>
                    <a:lnR w="28575">
                      <a:solidFill>
                        <a:srgbClr val="8A3B67"/>
                      </a:solidFill>
                      <a:prstDash val="solid"/>
                    </a:lnR>
                    <a:lnT w="28575">
                      <a:solidFill>
                        <a:srgbClr val="8A3B67"/>
                      </a:solidFill>
                      <a:prstDash val="solid"/>
                    </a:lnT>
                    <a:lnB w="28575">
                      <a:solidFill>
                        <a:srgbClr val="8A3B6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31" name="object 31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7335521" y="3352817"/>
            <a:ext cx="2272791" cy="681719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119034" y="4293615"/>
            <a:ext cx="137836" cy="284309"/>
          </a:xfrm>
          <a:prstGeom prst="rect">
            <a:avLst/>
          </a:prstGeom>
        </p:spPr>
      </p:pic>
      <p:grpSp>
        <p:nvGrpSpPr>
          <p:cNvPr id="33" name="object 33"/>
          <p:cNvGrpSpPr/>
          <p:nvPr/>
        </p:nvGrpSpPr>
        <p:grpSpPr>
          <a:xfrm>
            <a:off x="3386791" y="4706112"/>
            <a:ext cx="1798320" cy="1202267"/>
            <a:chOff x="2540093" y="3529584"/>
            <a:chExt cx="1348740" cy="901700"/>
          </a:xfrm>
        </p:grpSpPr>
        <p:pic>
          <p:nvPicPr>
            <p:cNvPr id="34" name="object 3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540093" y="3629566"/>
              <a:ext cx="682970" cy="122631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151631" y="3529584"/>
              <a:ext cx="360413" cy="345186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337559" y="3538728"/>
              <a:ext cx="550926" cy="34518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898647" y="3720084"/>
              <a:ext cx="496062" cy="345186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637358" y="3998344"/>
              <a:ext cx="154476" cy="11808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683763" y="3902964"/>
              <a:ext cx="255257" cy="345186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731007" y="3902964"/>
              <a:ext cx="831342" cy="345186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354323" y="3902964"/>
              <a:ext cx="255257" cy="345186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401567" y="3902964"/>
              <a:ext cx="396989" cy="345186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869691" y="4085844"/>
              <a:ext cx="555497" cy="345186"/>
            </a:xfrm>
            <a:prstGeom prst="rect">
              <a:avLst/>
            </a:prstGeom>
          </p:spPr>
        </p:pic>
      </p:grpSp>
      <p:grpSp>
        <p:nvGrpSpPr>
          <p:cNvPr id="44" name="object 44"/>
          <p:cNvGrpSpPr/>
          <p:nvPr/>
        </p:nvGrpSpPr>
        <p:grpSpPr>
          <a:xfrm>
            <a:off x="8432800" y="4534915"/>
            <a:ext cx="1913467" cy="1011767"/>
            <a:chOff x="6324600" y="3401186"/>
            <a:chExt cx="1435100" cy="758825"/>
          </a:xfrm>
        </p:grpSpPr>
        <p:sp>
          <p:nvSpPr>
            <p:cNvPr id="45" name="object 45"/>
            <p:cNvSpPr/>
            <p:nvPr/>
          </p:nvSpPr>
          <p:spPr>
            <a:xfrm>
              <a:off x="6983602" y="3401186"/>
              <a:ext cx="103505" cy="335915"/>
            </a:xfrm>
            <a:custGeom>
              <a:avLst/>
              <a:gdLst/>
              <a:ahLst/>
              <a:cxnLst/>
              <a:rect l="l" t="t" r="r" b="b"/>
              <a:pathLst>
                <a:path w="103504" h="335914">
                  <a:moveTo>
                    <a:pt x="6603" y="242824"/>
                  </a:moveTo>
                  <a:lnTo>
                    <a:pt x="762" y="246887"/>
                  </a:lnTo>
                  <a:lnTo>
                    <a:pt x="0" y="250825"/>
                  </a:lnTo>
                  <a:lnTo>
                    <a:pt x="57657" y="335660"/>
                  </a:lnTo>
                  <a:lnTo>
                    <a:pt x="63684" y="323469"/>
                  </a:lnTo>
                  <a:lnTo>
                    <a:pt x="50546" y="323469"/>
                  </a:lnTo>
                  <a:lnTo>
                    <a:pt x="48914" y="300043"/>
                  </a:lnTo>
                  <a:lnTo>
                    <a:pt x="12446" y="246506"/>
                  </a:lnTo>
                  <a:lnTo>
                    <a:pt x="10541" y="243585"/>
                  </a:lnTo>
                  <a:lnTo>
                    <a:pt x="6603" y="242824"/>
                  </a:lnTo>
                  <a:close/>
                </a:path>
                <a:path w="103504" h="335914">
                  <a:moveTo>
                    <a:pt x="48914" y="300043"/>
                  </a:moveTo>
                  <a:lnTo>
                    <a:pt x="50546" y="323469"/>
                  </a:lnTo>
                  <a:lnTo>
                    <a:pt x="63119" y="322579"/>
                  </a:lnTo>
                  <a:lnTo>
                    <a:pt x="62951" y="320166"/>
                  </a:lnTo>
                  <a:lnTo>
                    <a:pt x="51180" y="320166"/>
                  </a:lnTo>
                  <a:lnTo>
                    <a:pt x="55987" y="310427"/>
                  </a:lnTo>
                  <a:lnTo>
                    <a:pt x="48914" y="300043"/>
                  </a:lnTo>
                  <a:close/>
                </a:path>
                <a:path w="103504" h="335914">
                  <a:moveTo>
                    <a:pt x="95630" y="236728"/>
                  </a:moveTo>
                  <a:lnTo>
                    <a:pt x="91821" y="237997"/>
                  </a:lnTo>
                  <a:lnTo>
                    <a:pt x="90170" y="241172"/>
                  </a:lnTo>
                  <a:lnTo>
                    <a:pt x="61502" y="299254"/>
                  </a:lnTo>
                  <a:lnTo>
                    <a:pt x="63119" y="322579"/>
                  </a:lnTo>
                  <a:lnTo>
                    <a:pt x="50546" y="323469"/>
                  </a:lnTo>
                  <a:lnTo>
                    <a:pt x="63684" y="323469"/>
                  </a:lnTo>
                  <a:lnTo>
                    <a:pt x="101721" y="246506"/>
                  </a:lnTo>
                  <a:lnTo>
                    <a:pt x="103124" y="243585"/>
                  </a:lnTo>
                  <a:lnTo>
                    <a:pt x="101853" y="239775"/>
                  </a:lnTo>
                  <a:lnTo>
                    <a:pt x="98678" y="238251"/>
                  </a:lnTo>
                  <a:lnTo>
                    <a:pt x="95630" y="236728"/>
                  </a:lnTo>
                  <a:close/>
                </a:path>
                <a:path w="103504" h="335914">
                  <a:moveTo>
                    <a:pt x="55987" y="310427"/>
                  </a:moveTo>
                  <a:lnTo>
                    <a:pt x="51180" y="320166"/>
                  </a:lnTo>
                  <a:lnTo>
                    <a:pt x="62102" y="319404"/>
                  </a:lnTo>
                  <a:lnTo>
                    <a:pt x="55987" y="310427"/>
                  </a:lnTo>
                  <a:close/>
                </a:path>
                <a:path w="103504" h="335914">
                  <a:moveTo>
                    <a:pt x="61502" y="299254"/>
                  </a:moveTo>
                  <a:lnTo>
                    <a:pt x="55987" y="310427"/>
                  </a:lnTo>
                  <a:lnTo>
                    <a:pt x="62102" y="319404"/>
                  </a:lnTo>
                  <a:lnTo>
                    <a:pt x="51180" y="320166"/>
                  </a:lnTo>
                  <a:lnTo>
                    <a:pt x="62951" y="320166"/>
                  </a:lnTo>
                  <a:lnTo>
                    <a:pt x="61502" y="299254"/>
                  </a:lnTo>
                  <a:close/>
                </a:path>
                <a:path w="103504" h="335914">
                  <a:moveTo>
                    <a:pt x="40767" y="0"/>
                  </a:moveTo>
                  <a:lnTo>
                    <a:pt x="28067" y="762"/>
                  </a:lnTo>
                  <a:lnTo>
                    <a:pt x="48914" y="300043"/>
                  </a:lnTo>
                  <a:lnTo>
                    <a:pt x="55987" y="310427"/>
                  </a:lnTo>
                  <a:lnTo>
                    <a:pt x="61502" y="299254"/>
                  </a:lnTo>
                  <a:lnTo>
                    <a:pt x="40767" y="0"/>
                  </a:lnTo>
                  <a:close/>
                </a:path>
              </a:pathLst>
            </a:custGeom>
            <a:solidFill>
              <a:srgbClr val="8A3B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324600" y="3771899"/>
              <a:ext cx="1434846" cy="387845"/>
            </a:xfrm>
            <a:prstGeom prst="rect">
              <a:avLst/>
            </a:prstGeom>
          </p:spPr>
        </p:pic>
      </p:grpSp>
      <p:grpSp>
        <p:nvGrpSpPr>
          <p:cNvPr id="47" name="object 47"/>
          <p:cNvGrpSpPr/>
          <p:nvPr/>
        </p:nvGrpSpPr>
        <p:grpSpPr>
          <a:xfrm>
            <a:off x="7359904" y="1721120"/>
            <a:ext cx="4666827" cy="2675467"/>
            <a:chOff x="5519928" y="1290840"/>
            <a:chExt cx="3500120" cy="2006600"/>
          </a:xfrm>
        </p:grpSpPr>
        <p:pic>
          <p:nvPicPr>
            <p:cNvPr id="48" name="object 4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900672" y="2503944"/>
              <a:ext cx="532637" cy="511289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178040" y="2514612"/>
              <a:ext cx="1424177" cy="511289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082284" y="2785884"/>
              <a:ext cx="1885950" cy="511289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519928" y="1301508"/>
              <a:ext cx="1704594" cy="511289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918960" y="1290840"/>
              <a:ext cx="532638" cy="511289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196328" y="1301508"/>
              <a:ext cx="1424177" cy="511289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321552" y="1572780"/>
              <a:ext cx="1443990" cy="511289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8621268" y="1402079"/>
              <a:ext cx="398538" cy="1788414"/>
            </a:xfrm>
            <a:prstGeom prst="rect">
              <a:avLst/>
            </a:prstGeom>
          </p:spPr>
        </p:pic>
      </p:grpSp>
      <p:sp>
        <p:nvSpPr>
          <p:cNvPr id="56" name="object 56"/>
          <p:cNvSpPr txBox="1"/>
          <p:nvPr/>
        </p:nvSpPr>
        <p:spPr>
          <a:xfrm>
            <a:off x="3279295" y="4579112"/>
            <a:ext cx="1891636" cy="1356360"/>
          </a:xfrm>
          <a:prstGeom prst="rect">
            <a:avLst/>
          </a:prstGeom>
          <a:ln w="25907">
            <a:solidFill>
              <a:srgbClr val="8A3B67"/>
            </a:solidFill>
          </a:ln>
        </p:spPr>
        <p:txBody>
          <a:bodyPr vert="horz" wrap="square" lIns="0" tIns="205740" rIns="0" bIns="0" rtlCol="0">
            <a:spAutoFit/>
          </a:bodyPr>
          <a:lstStyle/>
          <a:p>
            <a:pPr marL="176102" marR="166789" algn="ctr">
              <a:lnSpc>
                <a:spcPts val="1907"/>
              </a:lnSpc>
              <a:spcBef>
                <a:spcPts val="1620"/>
              </a:spcBef>
            </a:pPr>
            <a:endParaRPr sz="1600" dirty="0">
              <a:latin typeface="Calibri"/>
              <a:cs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3013456" y="5244592"/>
            <a:ext cx="193040" cy="27093"/>
          </a:xfrm>
          <a:custGeom>
            <a:avLst/>
            <a:gdLst/>
            <a:ahLst/>
            <a:cxnLst/>
            <a:rect l="l" t="t" r="r" b="b"/>
            <a:pathLst>
              <a:path w="144780" h="20320">
                <a:moveTo>
                  <a:pt x="0" y="0"/>
                </a:moveTo>
                <a:lnTo>
                  <a:pt x="144780" y="19989"/>
                </a:lnTo>
              </a:path>
            </a:pathLst>
          </a:custGeom>
          <a:ln w="9144">
            <a:solidFill>
              <a:srgbClr val="8A3B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8" name="object 58"/>
          <p:cNvGrpSpPr/>
          <p:nvPr/>
        </p:nvGrpSpPr>
        <p:grpSpPr>
          <a:xfrm>
            <a:off x="589195" y="682735"/>
            <a:ext cx="2142067" cy="816187"/>
            <a:chOff x="441896" y="512051"/>
            <a:chExt cx="1606550" cy="612140"/>
          </a:xfrm>
        </p:grpSpPr>
        <p:sp>
          <p:nvSpPr>
            <p:cNvPr id="59" name="object 59"/>
            <p:cNvSpPr/>
            <p:nvPr/>
          </p:nvSpPr>
          <p:spPr>
            <a:xfrm>
              <a:off x="454913" y="589026"/>
              <a:ext cx="1580515" cy="393700"/>
            </a:xfrm>
            <a:custGeom>
              <a:avLst/>
              <a:gdLst/>
              <a:ahLst/>
              <a:cxnLst/>
              <a:rect l="l" t="t" r="r" b="b"/>
              <a:pathLst>
                <a:path w="1580514" h="393700">
                  <a:moveTo>
                    <a:pt x="0" y="393191"/>
                  </a:moveTo>
                  <a:lnTo>
                    <a:pt x="1580388" y="393191"/>
                  </a:lnTo>
                  <a:lnTo>
                    <a:pt x="1580388" y="0"/>
                  </a:lnTo>
                  <a:lnTo>
                    <a:pt x="0" y="0"/>
                  </a:lnTo>
                  <a:lnTo>
                    <a:pt x="0" y="393191"/>
                  </a:lnTo>
                  <a:close/>
                </a:path>
              </a:pathLst>
            </a:custGeom>
            <a:ln w="25908">
              <a:solidFill>
                <a:srgbClr val="8A3B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52271" y="512051"/>
              <a:ext cx="1200150" cy="398538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38555" y="725411"/>
              <a:ext cx="1226058" cy="398538"/>
            </a:xfrm>
            <a:prstGeom prst="rect">
              <a:avLst/>
            </a:prstGeom>
          </p:spPr>
        </p:pic>
      </p:grpSp>
      <p:sp>
        <p:nvSpPr>
          <p:cNvPr id="63" name="object 63"/>
          <p:cNvSpPr txBox="1">
            <a:spLocks noGrp="1"/>
          </p:cNvSpPr>
          <p:nvPr>
            <p:ph type="title"/>
          </p:nvPr>
        </p:nvSpPr>
        <p:spPr>
          <a:xfrm>
            <a:off x="222505" y="114873"/>
            <a:ext cx="11850793" cy="406949"/>
          </a:xfrm>
          <a:prstGeom prst="rect">
            <a:avLst/>
          </a:prstGeom>
          <a:ln w="25907">
            <a:solidFill>
              <a:srgbClr val="8A3B67"/>
            </a:solidFill>
          </a:ln>
        </p:spPr>
        <p:txBody>
          <a:bodyPr vert="horz" wrap="square" lIns="0" tIns="37253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33482">
              <a:lnSpc>
                <a:spcPct val="100000"/>
              </a:lnSpc>
              <a:spcBef>
                <a:spcPts val="293"/>
              </a:spcBef>
            </a:pPr>
            <a:r>
              <a:rPr sz="2400" b="1" spc="-13" dirty="0">
                <a:solidFill>
                  <a:srgbClr val="8A3B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Программно-методическое</a:t>
            </a:r>
            <a:r>
              <a:rPr sz="2400" b="1" spc="-73" dirty="0">
                <a:solidFill>
                  <a:srgbClr val="8A3B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400" b="1" dirty="0">
                <a:solidFill>
                  <a:srgbClr val="8A3B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</a:t>
            </a:r>
            <a:r>
              <a:rPr sz="2400" b="1" spc="-80" dirty="0">
                <a:solidFill>
                  <a:srgbClr val="8A3B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400" b="1" dirty="0">
                <a:solidFill>
                  <a:srgbClr val="8A3B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общего</a:t>
            </a:r>
            <a:r>
              <a:rPr sz="2400" b="1" spc="-47" dirty="0">
                <a:solidFill>
                  <a:srgbClr val="8A3B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400" b="1" dirty="0">
                <a:solidFill>
                  <a:srgbClr val="8A3B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образования</a:t>
            </a:r>
            <a:r>
              <a:rPr sz="2400" b="1" spc="-47" dirty="0">
                <a:solidFill>
                  <a:srgbClr val="8A3B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400" b="1" spc="-13" dirty="0">
                <a:solidFill>
                  <a:srgbClr val="8A3B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обучающихся</a:t>
            </a:r>
            <a:r>
              <a:rPr sz="2400" b="1" spc="-33" dirty="0">
                <a:solidFill>
                  <a:srgbClr val="8A3B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400" b="1" dirty="0">
                <a:solidFill>
                  <a:srgbClr val="8A3B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sz="2400" b="1" spc="-20" dirty="0">
                <a:solidFill>
                  <a:srgbClr val="8A3B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400" b="1" spc="-33" dirty="0">
                <a:solidFill>
                  <a:srgbClr val="8A3B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ОВЗ</a:t>
            </a:r>
            <a:endParaRPr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7440169" y="4983479"/>
            <a:ext cx="3883660" cy="388995"/>
          </a:xfrm>
          <a:prstGeom prst="rect">
            <a:avLst/>
          </a:prstGeom>
          <a:ln w="25907">
            <a:solidFill>
              <a:srgbClr val="8A3B67"/>
            </a:solidFill>
          </a:ln>
        </p:spPr>
        <p:txBody>
          <a:bodyPr vert="horz" wrap="square" lIns="0" tIns="110913" rIns="0" bIns="0" rtlCol="0">
            <a:spAutoFit/>
          </a:bodyPr>
          <a:lstStyle/>
          <a:p>
            <a:pPr marL="1138738">
              <a:spcBef>
                <a:spcPts val="873"/>
              </a:spcBef>
            </a:pPr>
            <a:endParaRPr dirty="0">
              <a:latin typeface="Calibri"/>
              <a:cs typeface="Calibri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3736763" y="6132491"/>
            <a:ext cx="3046307" cy="580812"/>
            <a:chOff x="2802572" y="4599368"/>
            <a:chExt cx="2284730" cy="435609"/>
          </a:xfrm>
        </p:grpSpPr>
        <p:sp>
          <p:nvSpPr>
            <p:cNvPr id="66" name="object 66"/>
            <p:cNvSpPr/>
            <p:nvPr/>
          </p:nvSpPr>
          <p:spPr>
            <a:xfrm>
              <a:off x="2815590" y="4612385"/>
              <a:ext cx="2258695" cy="393700"/>
            </a:xfrm>
            <a:custGeom>
              <a:avLst/>
              <a:gdLst/>
              <a:ahLst/>
              <a:cxnLst/>
              <a:rect l="l" t="t" r="r" b="b"/>
              <a:pathLst>
                <a:path w="2258695" h="393700">
                  <a:moveTo>
                    <a:pt x="0" y="393191"/>
                  </a:moveTo>
                  <a:lnTo>
                    <a:pt x="2258567" y="393191"/>
                  </a:lnTo>
                  <a:lnTo>
                    <a:pt x="2258567" y="0"/>
                  </a:lnTo>
                  <a:lnTo>
                    <a:pt x="0" y="0"/>
                  </a:lnTo>
                  <a:lnTo>
                    <a:pt x="0" y="393191"/>
                  </a:lnTo>
                  <a:close/>
                </a:path>
              </a:pathLst>
            </a:custGeom>
            <a:ln w="25908">
              <a:solidFill>
                <a:srgbClr val="8A3B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889504" y="4646679"/>
              <a:ext cx="2120646" cy="387845"/>
            </a:xfrm>
            <a:prstGeom prst="rect">
              <a:avLst/>
            </a:prstGeom>
          </p:spPr>
        </p:pic>
      </p:grpSp>
      <p:grpSp>
        <p:nvGrpSpPr>
          <p:cNvPr id="69" name="object 69"/>
          <p:cNvGrpSpPr/>
          <p:nvPr/>
        </p:nvGrpSpPr>
        <p:grpSpPr>
          <a:xfrm>
            <a:off x="5325788" y="4559723"/>
            <a:ext cx="1843193" cy="1424940"/>
            <a:chOff x="3994340" y="3419792"/>
            <a:chExt cx="1382395" cy="1068705"/>
          </a:xfrm>
        </p:grpSpPr>
        <p:sp>
          <p:nvSpPr>
            <p:cNvPr id="70" name="object 70"/>
            <p:cNvSpPr/>
            <p:nvPr/>
          </p:nvSpPr>
          <p:spPr>
            <a:xfrm>
              <a:off x="4007358" y="3432809"/>
              <a:ext cx="1356360" cy="1042669"/>
            </a:xfrm>
            <a:custGeom>
              <a:avLst/>
              <a:gdLst/>
              <a:ahLst/>
              <a:cxnLst/>
              <a:rect l="l" t="t" r="r" b="b"/>
              <a:pathLst>
                <a:path w="1356360" h="1042670">
                  <a:moveTo>
                    <a:pt x="0" y="1042415"/>
                  </a:moveTo>
                  <a:lnTo>
                    <a:pt x="1356360" y="1042415"/>
                  </a:lnTo>
                  <a:lnTo>
                    <a:pt x="1356360" y="0"/>
                  </a:lnTo>
                  <a:lnTo>
                    <a:pt x="0" y="0"/>
                  </a:lnTo>
                  <a:lnTo>
                    <a:pt x="0" y="1042415"/>
                  </a:lnTo>
                  <a:close/>
                </a:path>
              </a:pathLst>
            </a:custGeom>
            <a:ln w="25908">
              <a:solidFill>
                <a:srgbClr val="8A3B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547456" y="3815464"/>
              <a:ext cx="287579" cy="118089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052316" y="3902963"/>
              <a:ext cx="1277874" cy="345186"/>
            </a:xfrm>
            <a:prstGeom prst="rect">
              <a:avLst/>
            </a:prstGeom>
          </p:spPr>
        </p:pic>
      </p:grpSp>
      <p:sp>
        <p:nvSpPr>
          <p:cNvPr id="73" name="object 73"/>
          <p:cNvSpPr txBox="1"/>
          <p:nvPr/>
        </p:nvSpPr>
        <p:spPr>
          <a:xfrm>
            <a:off x="5517048" y="4999261"/>
            <a:ext cx="1459653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algn="ctr">
              <a:spcBef>
                <a:spcPts val="133"/>
              </a:spcBef>
            </a:pPr>
            <a:endParaRPr sz="16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endParaRPr sz="1600" dirty="0">
              <a:latin typeface="Calibri"/>
              <a:cs typeface="Calibri"/>
            </a:endParaRPr>
          </a:p>
        </p:txBody>
      </p:sp>
      <p:pic>
        <p:nvPicPr>
          <p:cNvPr id="74" name="object 74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9309609" y="2881376"/>
            <a:ext cx="137836" cy="294808"/>
          </a:xfrm>
          <a:prstGeom prst="rect">
            <a:avLst/>
          </a:prstGeom>
        </p:spPr>
      </p:pic>
      <p:grpSp>
        <p:nvGrpSpPr>
          <p:cNvPr id="75" name="object 75"/>
          <p:cNvGrpSpPr/>
          <p:nvPr/>
        </p:nvGrpSpPr>
        <p:grpSpPr>
          <a:xfrm>
            <a:off x="2712719" y="1040383"/>
            <a:ext cx="7003627" cy="536787"/>
            <a:chOff x="2034539" y="780287"/>
            <a:chExt cx="5252720" cy="402590"/>
          </a:xfrm>
        </p:grpSpPr>
        <p:sp>
          <p:nvSpPr>
            <p:cNvPr id="76" name="object 76"/>
            <p:cNvSpPr/>
            <p:nvPr/>
          </p:nvSpPr>
          <p:spPr>
            <a:xfrm>
              <a:off x="2034539" y="784859"/>
              <a:ext cx="304800" cy="0"/>
            </a:xfrm>
            <a:custGeom>
              <a:avLst/>
              <a:gdLst/>
              <a:ahLst/>
              <a:cxnLst/>
              <a:rect l="l" t="t" r="r" b="b"/>
              <a:pathLst>
                <a:path w="304800">
                  <a:moveTo>
                    <a:pt x="0" y="0"/>
                  </a:moveTo>
                  <a:lnTo>
                    <a:pt x="304546" y="0"/>
                  </a:lnTo>
                </a:path>
              </a:pathLst>
            </a:custGeom>
            <a:ln w="9144">
              <a:solidFill>
                <a:srgbClr val="8A3B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425058" y="1036065"/>
              <a:ext cx="1862455" cy="146685"/>
            </a:xfrm>
            <a:custGeom>
              <a:avLst/>
              <a:gdLst/>
              <a:ahLst/>
              <a:cxnLst/>
              <a:rect l="l" t="t" r="r" b="b"/>
              <a:pathLst>
                <a:path w="1862454" h="146684">
                  <a:moveTo>
                    <a:pt x="1825726" y="104099"/>
                  </a:moveTo>
                  <a:lnTo>
                    <a:pt x="1768347" y="133858"/>
                  </a:lnTo>
                  <a:lnTo>
                    <a:pt x="1765299" y="135509"/>
                  </a:lnTo>
                  <a:lnTo>
                    <a:pt x="1764030" y="139319"/>
                  </a:lnTo>
                  <a:lnTo>
                    <a:pt x="1765681" y="142367"/>
                  </a:lnTo>
                  <a:lnTo>
                    <a:pt x="1767332" y="145542"/>
                  </a:lnTo>
                  <a:lnTo>
                    <a:pt x="1771141" y="146685"/>
                  </a:lnTo>
                  <a:lnTo>
                    <a:pt x="1774189" y="145161"/>
                  </a:lnTo>
                  <a:lnTo>
                    <a:pt x="1851168" y="105283"/>
                  </a:lnTo>
                  <a:lnTo>
                    <a:pt x="1849373" y="105283"/>
                  </a:lnTo>
                  <a:lnTo>
                    <a:pt x="1825726" y="104099"/>
                  </a:lnTo>
                  <a:close/>
                </a:path>
                <a:path w="1862454" h="146684">
                  <a:moveTo>
                    <a:pt x="1836992" y="98256"/>
                  </a:moveTo>
                  <a:lnTo>
                    <a:pt x="1825726" y="104099"/>
                  </a:lnTo>
                  <a:lnTo>
                    <a:pt x="1849373" y="105283"/>
                  </a:lnTo>
                  <a:lnTo>
                    <a:pt x="1849424" y="104267"/>
                  </a:lnTo>
                  <a:lnTo>
                    <a:pt x="1846198" y="104267"/>
                  </a:lnTo>
                  <a:lnTo>
                    <a:pt x="1836992" y="98256"/>
                  </a:lnTo>
                  <a:close/>
                </a:path>
                <a:path w="1862454" h="146684">
                  <a:moveTo>
                    <a:pt x="1776221" y="43434"/>
                  </a:moveTo>
                  <a:lnTo>
                    <a:pt x="1772285" y="44323"/>
                  </a:lnTo>
                  <a:lnTo>
                    <a:pt x="1768474" y="50164"/>
                  </a:lnTo>
                  <a:lnTo>
                    <a:pt x="1769364" y="54101"/>
                  </a:lnTo>
                  <a:lnTo>
                    <a:pt x="1826500" y="91406"/>
                  </a:lnTo>
                  <a:lnTo>
                    <a:pt x="1850009" y="92583"/>
                  </a:lnTo>
                  <a:lnTo>
                    <a:pt x="1849373" y="105283"/>
                  </a:lnTo>
                  <a:lnTo>
                    <a:pt x="1851168" y="105283"/>
                  </a:lnTo>
                  <a:lnTo>
                    <a:pt x="1862200" y="99568"/>
                  </a:lnTo>
                  <a:lnTo>
                    <a:pt x="1779269" y="45338"/>
                  </a:lnTo>
                  <a:lnTo>
                    <a:pt x="1776221" y="43434"/>
                  </a:lnTo>
                  <a:close/>
                </a:path>
                <a:path w="1862454" h="146684">
                  <a:moveTo>
                    <a:pt x="1846707" y="93218"/>
                  </a:moveTo>
                  <a:lnTo>
                    <a:pt x="1836992" y="98256"/>
                  </a:lnTo>
                  <a:lnTo>
                    <a:pt x="1846198" y="104267"/>
                  </a:lnTo>
                  <a:lnTo>
                    <a:pt x="1846707" y="93218"/>
                  </a:lnTo>
                  <a:close/>
                </a:path>
                <a:path w="1862454" h="146684">
                  <a:moveTo>
                    <a:pt x="1849977" y="93218"/>
                  </a:moveTo>
                  <a:lnTo>
                    <a:pt x="1846707" y="93218"/>
                  </a:lnTo>
                  <a:lnTo>
                    <a:pt x="1846198" y="104267"/>
                  </a:lnTo>
                  <a:lnTo>
                    <a:pt x="1849424" y="104267"/>
                  </a:lnTo>
                  <a:lnTo>
                    <a:pt x="1849977" y="93218"/>
                  </a:lnTo>
                  <a:close/>
                </a:path>
                <a:path w="1862454" h="146684">
                  <a:moveTo>
                    <a:pt x="635" y="0"/>
                  </a:moveTo>
                  <a:lnTo>
                    <a:pt x="0" y="12700"/>
                  </a:lnTo>
                  <a:lnTo>
                    <a:pt x="1825726" y="104099"/>
                  </a:lnTo>
                  <a:lnTo>
                    <a:pt x="1836992" y="98256"/>
                  </a:lnTo>
                  <a:lnTo>
                    <a:pt x="1826500" y="91406"/>
                  </a:lnTo>
                  <a:lnTo>
                    <a:pt x="635" y="0"/>
                  </a:lnTo>
                  <a:close/>
                </a:path>
                <a:path w="1862454" h="146684">
                  <a:moveTo>
                    <a:pt x="1826500" y="91406"/>
                  </a:moveTo>
                  <a:lnTo>
                    <a:pt x="1836992" y="98256"/>
                  </a:lnTo>
                  <a:lnTo>
                    <a:pt x="1846707" y="93218"/>
                  </a:lnTo>
                  <a:lnTo>
                    <a:pt x="1849977" y="93218"/>
                  </a:lnTo>
                  <a:lnTo>
                    <a:pt x="1850009" y="92583"/>
                  </a:lnTo>
                  <a:lnTo>
                    <a:pt x="1826500" y="91406"/>
                  </a:lnTo>
                  <a:close/>
                </a:path>
              </a:pathLst>
            </a:custGeom>
            <a:solidFill>
              <a:srgbClr val="8A3B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/>
          <p:nvPr/>
        </p:nvSpPr>
        <p:spPr>
          <a:xfrm>
            <a:off x="5258138" y="2708317"/>
            <a:ext cx="4151207" cy="399627"/>
          </a:xfrm>
          <a:custGeom>
            <a:avLst/>
            <a:gdLst/>
            <a:ahLst/>
            <a:cxnLst/>
            <a:rect l="l" t="t" r="r" b="b"/>
            <a:pathLst>
              <a:path w="3113404" h="299719">
                <a:moveTo>
                  <a:pt x="3076466" y="258600"/>
                </a:moveTo>
                <a:lnTo>
                  <a:pt x="3014979" y="288163"/>
                </a:lnTo>
                <a:lnTo>
                  <a:pt x="3013710" y="291973"/>
                </a:lnTo>
                <a:lnTo>
                  <a:pt x="3015234" y="295148"/>
                </a:lnTo>
                <a:lnTo>
                  <a:pt x="3016757" y="298195"/>
                </a:lnTo>
                <a:lnTo>
                  <a:pt x="3020441" y="299593"/>
                </a:lnTo>
                <a:lnTo>
                  <a:pt x="3101802" y="260476"/>
                </a:lnTo>
                <a:lnTo>
                  <a:pt x="3099943" y="260476"/>
                </a:lnTo>
                <a:lnTo>
                  <a:pt x="3076466" y="258600"/>
                </a:lnTo>
                <a:close/>
              </a:path>
              <a:path w="3113404" h="299719">
                <a:moveTo>
                  <a:pt x="3087853" y="253125"/>
                </a:moveTo>
                <a:lnTo>
                  <a:pt x="3076466" y="258600"/>
                </a:lnTo>
                <a:lnTo>
                  <a:pt x="3099943" y="260476"/>
                </a:lnTo>
                <a:lnTo>
                  <a:pt x="3100034" y="259334"/>
                </a:lnTo>
                <a:lnTo>
                  <a:pt x="3096768" y="259334"/>
                </a:lnTo>
                <a:lnTo>
                  <a:pt x="3087853" y="253125"/>
                </a:lnTo>
                <a:close/>
              </a:path>
              <a:path w="3113404" h="299719">
                <a:moveTo>
                  <a:pt x="3028696" y="196469"/>
                </a:moveTo>
                <a:lnTo>
                  <a:pt x="3024759" y="197231"/>
                </a:lnTo>
                <a:lnTo>
                  <a:pt x="3022727" y="200151"/>
                </a:lnTo>
                <a:lnTo>
                  <a:pt x="3020822" y="202945"/>
                </a:lnTo>
                <a:lnTo>
                  <a:pt x="3021456" y="206882"/>
                </a:lnTo>
                <a:lnTo>
                  <a:pt x="3077479" y="245900"/>
                </a:lnTo>
                <a:lnTo>
                  <a:pt x="3100959" y="247776"/>
                </a:lnTo>
                <a:lnTo>
                  <a:pt x="3099943" y="260476"/>
                </a:lnTo>
                <a:lnTo>
                  <a:pt x="3101802" y="260476"/>
                </a:lnTo>
                <a:lnTo>
                  <a:pt x="3112897" y="255143"/>
                </a:lnTo>
                <a:lnTo>
                  <a:pt x="3028696" y="196469"/>
                </a:lnTo>
                <a:close/>
              </a:path>
              <a:path w="3113404" h="299719">
                <a:moveTo>
                  <a:pt x="3097656" y="248412"/>
                </a:moveTo>
                <a:lnTo>
                  <a:pt x="3087853" y="253125"/>
                </a:lnTo>
                <a:lnTo>
                  <a:pt x="3096768" y="259334"/>
                </a:lnTo>
                <a:lnTo>
                  <a:pt x="3097656" y="248412"/>
                </a:lnTo>
                <a:close/>
              </a:path>
              <a:path w="3113404" h="299719">
                <a:moveTo>
                  <a:pt x="3100908" y="248412"/>
                </a:moveTo>
                <a:lnTo>
                  <a:pt x="3097656" y="248412"/>
                </a:lnTo>
                <a:lnTo>
                  <a:pt x="3096768" y="259334"/>
                </a:lnTo>
                <a:lnTo>
                  <a:pt x="3100034" y="259334"/>
                </a:lnTo>
                <a:lnTo>
                  <a:pt x="3100908" y="248412"/>
                </a:lnTo>
                <a:close/>
              </a:path>
              <a:path w="3113404" h="299719">
                <a:moveTo>
                  <a:pt x="1016" y="0"/>
                </a:moveTo>
                <a:lnTo>
                  <a:pt x="0" y="12700"/>
                </a:lnTo>
                <a:lnTo>
                  <a:pt x="3076466" y="258600"/>
                </a:lnTo>
                <a:lnTo>
                  <a:pt x="3087853" y="253125"/>
                </a:lnTo>
                <a:lnTo>
                  <a:pt x="3077479" y="245900"/>
                </a:lnTo>
                <a:lnTo>
                  <a:pt x="1016" y="0"/>
                </a:lnTo>
                <a:close/>
              </a:path>
              <a:path w="3113404" h="299719">
                <a:moveTo>
                  <a:pt x="3077479" y="245900"/>
                </a:moveTo>
                <a:lnTo>
                  <a:pt x="3087853" y="253125"/>
                </a:lnTo>
                <a:lnTo>
                  <a:pt x="3097656" y="248412"/>
                </a:lnTo>
                <a:lnTo>
                  <a:pt x="3100908" y="248412"/>
                </a:lnTo>
                <a:lnTo>
                  <a:pt x="3100959" y="247776"/>
                </a:lnTo>
                <a:lnTo>
                  <a:pt x="3077479" y="245900"/>
                </a:lnTo>
                <a:close/>
              </a:path>
            </a:pathLst>
          </a:custGeom>
          <a:solidFill>
            <a:srgbClr val="8A3B6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9" name="object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858013"/>
              </p:ext>
            </p:extLst>
          </p:nvPr>
        </p:nvGraphicFramePr>
        <p:xfrm>
          <a:off x="7388353" y="1501648"/>
          <a:ext cx="4656665" cy="30158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124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92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49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22300">
                <a:tc rowSpan="2">
                  <a:txBody>
                    <a:bodyPr/>
                    <a:lstStyle/>
                    <a:p>
                      <a:pPr marL="10795" algn="ctr">
                        <a:lnSpc>
                          <a:spcPts val="2150"/>
                        </a:lnSpc>
                        <a:spcBef>
                          <a:spcPts val="1770"/>
                        </a:spcBef>
                      </a:pP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L="10160" algn="ctr">
                        <a:lnSpc>
                          <a:spcPts val="2150"/>
                        </a:lnSpc>
                      </a:pP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299720" marB="0">
                    <a:lnL w="28575">
                      <a:solidFill>
                        <a:srgbClr val="8A3B67"/>
                      </a:solidFill>
                      <a:prstDash val="solid"/>
                    </a:lnL>
                    <a:lnR w="28575">
                      <a:solidFill>
                        <a:srgbClr val="8A3B67"/>
                      </a:solidFill>
                      <a:prstDash val="solid"/>
                    </a:lnR>
                    <a:lnT w="28575">
                      <a:solidFill>
                        <a:srgbClr val="8A3B67"/>
                      </a:solidFill>
                      <a:prstDash val="solid"/>
                    </a:lnT>
                    <a:lnB w="28575">
                      <a:solidFill>
                        <a:srgbClr val="8A3B6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8A3B67"/>
                      </a:solidFill>
                      <a:prstDash val="solid"/>
                    </a:lnL>
                    <a:lnR w="28575">
                      <a:solidFill>
                        <a:srgbClr val="8A3B67"/>
                      </a:solidFill>
                      <a:prstDash val="solid"/>
                    </a:lnR>
                    <a:lnB w="9525">
                      <a:solidFill>
                        <a:srgbClr val="8A3B67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endParaRPr sz="1900" dirty="0">
                        <a:latin typeface="Calibri"/>
                        <a:cs typeface="Calibri"/>
                      </a:endParaRPr>
                    </a:p>
                  </a:txBody>
                  <a:tcPr marL="0" marR="0" marT="104140" marB="0" vert="vert">
                    <a:lnL w="28575">
                      <a:solidFill>
                        <a:srgbClr val="8A3B67"/>
                      </a:solidFill>
                      <a:prstDash val="solid"/>
                    </a:lnL>
                    <a:lnR w="28575">
                      <a:solidFill>
                        <a:srgbClr val="8A3B67"/>
                      </a:solidFill>
                      <a:prstDash val="solid"/>
                    </a:lnR>
                    <a:lnT w="28575">
                      <a:solidFill>
                        <a:srgbClr val="8A3B67"/>
                      </a:solidFill>
                      <a:prstDash val="solid"/>
                    </a:lnT>
                    <a:lnB w="28575">
                      <a:solidFill>
                        <a:srgbClr val="8A3B6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998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24790" marB="0">
                    <a:lnL w="28575">
                      <a:solidFill>
                        <a:srgbClr val="8A3B67"/>
                      </a:solidFill>
                      <a:prstDash val="solid"/>
                    </a:lnL>
                    <a:lnR w="28575">
                      <a:solidFill>
                        <a:srgbClr val="8A3B67"/>
                      </a:solidFill>
                      <a:prstDash val="solid"/>
                    </a:lnR>
                    <a:lnT w="28575">
                      <a:solidFill>
                        <a:srgbClr val="8A3B67"/>
                      </a:solidFill>
                      <a:prstDash val="solid"/>
                    </a:lnT>
                    <a:lnB w="28575">
                      <a:solidFill>
                        <a:srgbClr val="8A3B6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8A3B67"/>
                      </a:solidFill>
                      <a:prstDash val="solid"/>
                    </a:lnL>
                    <a:lnR w="28575">
                      <a:solidFill>
                        <a:srgbClr val="8A3B67"/>
                      </a:solidFill>
                      <a:prstDash val="solid"/>
                    </a:lnR>
                    <a:lnT w="9525">
                      <a:solidFill>
                        <a:srgbClr val="8A3B67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8105" marB="0" vert="vert">
                    <a:lnL w="28575">
                      <a:solidFill>
                        <a:srgbClr val="8A3B67"/>
                      </a:solidFill>
                      <a:prstDash val="solid"/>
                    </a:lnL>
                    <a:lnR w="28575">
                      <a:solidFill>
                        <a:srgbClr val="8A3B67"/>
                      </a:solidFill>
                      <a:prstDash val="solid"/>
                    </a:lnR>
                    <a:lnT w="28575">
                      <a:solidFill>
                        <a:srgbClr val="8A3B67"/>
                      </a:solidFill>
                      <a:prstDash val="solid"/>
                    </a:lnT>
                    <a:lnB w="28575">
                      <a:solidFill>
                        <a:srgbClr val="8A3B6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5053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8A3B67"/>
                      </a:solidFill>
                      <a:prstDash val="solid"/>
                    </a:lnR>
                    <a:lnT w="28575" cap="flat" cmpd="sng" algn="ctr">
                      <a:solidFill>
                        <a:srgbClr val="8A3B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8105" marB="0" vert="vert">
                    <a:lnL w="28575">
                      <a:solidFill>
                        <a:srgbClr val="8A3B67"/>
                      </a:solidFill>
                      <a:prstDash val="solid"/>
                    </a:lnL>
                    <a:lnR w="28575">
                      <a:solidFill>
                        <a:srgbClr val="8A3B67"/>
                      </a:solidFill>
                      <a:prstDash val="solid"/>
                    </a:lnR>
                    <a:lnT w="28575">
                      <a:solidFill>
                        <a:srgbClr val="8A3B67"/>
                      </a:solidFill>
                      <a:prstDash val="solid"/>
                    </a:lnT>
                    <a:lnB w="28575">
                      <a:solidFill>
                        <a:srgbClr val="8A3B6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0767">
                <a:tc rowSpan="2">
                  <a:txBody>
                    <a:bodyPr/>
                    <a:lstStyle/>
                    <a:p>
                      <a:pPr marR="17145" algn="ctr">
                        <a:lnSpc>
                          <a:spcPts val="2150"/>
                        </a:lnSpc>
                        <a:spcBef>
                          <a:spcPts val="1989"/>
                        </a:spcBef>
                      </a:pP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336972" marB="0">
                    <a:lnL w="28575">
                      <a:solidFill>
                        <a:srgbClr val="8A3B67"/>
                      </a:solidFill>
                      <a:prstDash val="solid"/>
                    </a:lnL>
                    <a:lnR w="28575">
                      <a:solidFill>
                        <a:srgbClr val="8A3B67"/>
                      </a:solidFill>
                      <a:prstDash val="solid"/>
                    </a:lnR>
                    <a:lnB w="28575">
                      <a:solidFill>
                        <a:srgbClr val="8A3B6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8A3B67"/>
                      </a:solidFill>
                      <a:prstDash val="solid"/>
                    </a:lnL>
                    <a:lnR w="28575">
                      <a:solidFill>
                        <a:srgbClr val="8A3B67"/>
                      </a:solidFill>
                      <a:prstDash val="solid"/>
                    </a:lnR>
                    <a:lnB w="9525">
                      <a:solidFill>
                        <a:srgbClr val="8A3B67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8105" marB="0" vert="vert">
                    <a:lnL w="28575">
                      <a:solidFill>
                        <a:srgbClr val="8A3B67"/>
                      </a:solidFill>
                      <a:prstDash val="solid"/>
                    </a:lnL>
                    <a:lnR w="28575">
                      <a:solidFill>
                        <a:srgbClr val="8A3B67"/>
                      </a:solidFill>
                      <a:prstDash val="solid"/>
                    </a:lnR>
                    <a:lnT w="28575">
                      <a:solidFill>
                        <a:srgbClr val="8A3B67"/>
                      </a:solidFill>
                      <a:prstDash val="solid"/>
                    </a:lnT>
                    <a:lnB w="28575">
                      <a:solidFill>
                        <a:srgbClr val="8A3B6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077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2729" marB="0">
                    <a:lnL w="28575">
                      <a:solidFill>
                        <a:srgbClr val="8A3B67"/>
                      </a:solidFill>
                      <a:prstDash val="solid"/>
                    </a:lnL>
                    <a:lnR w="28575">
                      <a:solidFill>
                        <a:srgbClr val="8A3B67"/>
                      </a:solidFill>
                      <a:prstDash val="solid"/>
                    </a:lnR>
                    <a:lnT w="28575">
                      <a:solidFill>
                        <a:srgbClr val="8A3B67"/>
                      </a:solidFill>
                      <a:prstDash val="solid"/>
                    </a:lnT>
                    <a:lnB w="28575">
                      <a:solidFill>
                        <a:srgbClr val="8A3B6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8A3B67"/>
                      </a:solidFill>
                      <a:prstDash val="solid"/>
                    </a:lnL>
                    <a:lnR w="28575">
                      <a:solidFill>
                        <a:srgbClr val="8A3B67"/>
                      </a:solidFill>
                      <a:prstDash val="solid"/>
                    </a:lnR>
                    <a:lnT w="9525">
                      <a:solidFill>
                        <a:srgbClr val="8A3B67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8105" marB="0" vert="vert">
                    <a:lnL w="28575">
                      <a:solidFill>
                        <a:srgbClr val="8A3B67"/>
                      </a:solidFill>
                      <a:prstDash val="solid"/>
                    </a:lnL>
                    <a:lnR w="28575">
                      <a:solidFill>
                        <a:srgbClr val="8A3B67"/>
                      </a:solidFill>
                      <a:prstDash val="solid"/>
                    </a:lnR>
                    <a:lnT w="28575">
                      <a:solidFill>
                        <a:srgbClr val="8A3B67"/>
                      </a:solidFill>
                      <a:prstDash val="solid"/>
                    </a:lnT>
                    <a:lnB w="28575">
                      <a:solidFill>
                        <a:srgbClr val="8A3B6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80" name="object 80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5184310" y="2730669"/>
            <a:ext cx="137836" cy="175260"/>
          </a:xfrm>
          <a:prstGeom prst="rect">
            <a:avLst/>
          </a:prstGeom>
        </p:spPr>
      </p:pic>
      <p:grpSp>
        <p:nvGrpSpPr>
          <p:cNvPr id="81" name="object 81"/>
          <p:cNvGrpSpPr/>
          <p:nvPr/>
        </p:nvGrpSpPr>
        <p:grpSpPr>
          <a:xfrm>
            <a:off x="4119034" y="4293615"/>
            <a:ext cx="2170007" cy="1930400"/>
            <a:chOff x="3089275" y="3220211"/>
            <a:chExt cx="1627505" cy="1447800"/>
          </a:xfrm>
        </p:grpSpPr>
        <p:pic>
          <p:nvPicPr>
            <p:cNvPr id="82" name="object 82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520311" y="3220211"/>
              <a:ext cx="103377" cy="193167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3089275" y="4474463"/>
              <a:ext cx="103377" cy="193205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4613275" y="4430267"/>
              <a:ext cx="103377" cy="193205"/>
            </a:xfrm>
            <a:prstGeom prst="rect">
              <a:avLst/>
            </a:prstGeom>
          </p:spPr>
        </p:pic>
      </p:grpSp>
      <p:sp>
        <p:nvSpPr>
          <p:cNvPr id="85" name="object 85"/>
          <p:cNvSpPr txBox="1"/>
          <p:nvPr/>
        </p:nvSpPr>
        <p:spPr>
          <a:xfrm>
            <a:off x="7440169" y="5780025"/>
            <a:ext cx="4431453" cy="83672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marR="6773" algn="just">
              <a:spcBef>
                <a:spcPts val="127"/>
              </a:spcBef>
            </a:pPr>
            <a:r>
              <a:rPr sz="1333" b="1" i="1" dirty="0">
                <a:solidFill>
                  <a:srgbClr val="FF0000"/>
                </a:solidFill>
                <a:latin typeface="Calibri"/>
                <a:cs typeface="Calibri"/>
              </a:rPr>
              <a:t>Приказ</a:t>
            </a:r>
            <a:r>
              <a:rPr sz="1333" b="1" i="1" spc="247" dirty="0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sz="1333" b="1" i="1" dirty="0">
                <a:solidFill>
                  <a:srgbClr val="FF0000"/>
                </a:solidFill>
                <a:latin typeface="Calibri"/>
                <a:cs typeface="Calibri"/>
              </a:rPr>
              <a:t>Минпроса</a:t>
            </a:r>
            <a:r>
              <a:rPr sz="1333" b="1" i="1" spc="247" dirty="0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sz="1333" b="1" i="1" dirty="0">
                <a:solidFill>
                  <a:srgbClr val="FF0000"/>
                </a:solidFill>
                <a:latin typeface="Calibri"/>
                <a:cs typeface="Calibri"/>
              </a:rPr>
              <a:t>от</a:t>
            </a:r>
            <a:r>
              <a:rPr sz="1333" b="1" i="1" spc="253" dirty="0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sz="1333" b="1" i="1" dirty="0">
                <a:solidFill>
                  <a:srgbClr val="FF0000"/>
                </a:solidFill>
                <a:latin typeface="Calibri"/>
                <a:cs typeface="Calibri"/>
              </a:rPr>
              <a:t>8.11.22г.</a:t>
            </a:r>
            <a:r>
              <a:rPr sz="1333" b="1" i="1" spc="253" dirty="0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sz="1333" b="1" i="1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1333" b="1" i="1" spc="253" dirty="0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sz="1333" b="1" i="1" dirty="0">
                <a:solidFill>
                  <a:srgbClr val="FF0000"/>
                </a:solidFill>
                <a:latin typeface="Calibri"/>
                <a:cs typeface="Calibri"/>
              </a:rPr>
              <a:t>955</a:t>
            </a:r>
            <a:r>
              <a:rPr sz="1333" b="1" i="1" spc="253" dirty="0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sz="1333" b="1" i="1" dirty="0">
                <a:solidFill>
                  <a:srgbClr val="FF0000"/>
                </a:solidFill>
                <a:latin typeface="Calibri"/>
                <a:cs typeface="Calibri"/>
              </a:rPr>
              <a:t>“О</a:t>
            </a:r>
            <a:r>
              <a:rPr sz="1333" b="1" i="1" spc="247" dirty="0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sz="1333" b="1" i="1" spc="-13" dirty="0">
                <a:solidFill>
                  <a:srgbClr val="FF0000"/>
                </a:solidFill>
                <a:latin typeface="Calibri"/>
                <a:cs typeface="Calibri"/>
              </a:rPr>
              <a:t>внесении </a:t>
            </a:r>
            <a:r>
              <a:rPr sz="1333" b="1" i="1" dirty="0">
                <a:solidFill>
                  <a:srgbClr val="FF0000"/>
                </a:solidFill>
                <a:latin typeface="Calibri"/>
                <a:cs typeface="Calibri"/>
              </a:rPr>
              <a:t>изменений</a:t>
            </a:r>
            <a:r>
              <a:rPr sz="1333" b="1" i="1" spc="533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333" b="1" i="1" dirty="0">
                <a:solidFill>
                  <a:srgbClr val="FF0000"/>
                </a:solidFill>
                <a:latin typeface="Calibri"/>
                <a:cs typeface="Calibri"/>
              </a:rPr>
              <a:t>в</a:t>
            </a:r>
            <a:r>
              <a:rPr sz="1333" b="1" i="1" spc="5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333" b="1" i="1" dirty="0">
                <a:solidFill>
                  <a:srgbClr val="FF0000"/>
                </a:solidFill>
                <a:latin typeface="Calibri"/>
                <a:cs typeface="Calibri"/>
              </a:rPr>
              <a:t>некоторые</a:t>
            </a:r>
            <a:r>
              <a:rPr sz="1333" b="1" i="1" spc="5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333" b="1" i="1" dirty="0">
                <a:solidFill>
                  <a:srgbClr val="FF0000"/>
                </a:solidFill>
                <a:latin typeface="Calibri"/>
                <a:cs typeface="Calibri"/>
              </a:rPr>
              <a:t>приказы</a:t>
            </a:r>
            <a:r>
              <a:rPr sz="1333" b="1" i="1" spc="5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333" b="1" i="1" dirty="0">
                <a:solidFill>
                  <a:srgbClr val="FF0000"/>
                </a:solidFill>
                <a:latin typeface="Calibri"/>
                <a:cs typeface="Calibri"/>
              </a:rPr>
              <a:t>Минобрнауки</a:t>
            </a:r>
            <a:r>
              <a:rPr sz="1333" b="1" i="1" spc="5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333" b="1" i="1" dirty="0">
                <a:solidFill>
                  <a:srgbClr val="FF0000"/>
                </a:solidFill>
                <a:latin typeface="Calibri"/>
                <a:cs typeface="Calibri"/>
              </a:rPr>
              <a:t>РФ</a:t>
            </a:r>
            <a:r>
              <a:rPr sz="1333" b="1" i="1" spc="5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333" b="1" i="1" spc="-67" dirty="0">
                <a:solidFill>
                  <a:srgbClr val="FF0000"/>
                </a:solidFill>
                <a:latin typeface="Calibri"/>
                <a:cs typeface="Calibri"/>
              </a:rPr>
              <a:t>и</a:t>
            </a:r>
            <a:r>
              <a:rPr sz="1333" b="1" i="1" dirty="0">
                <a:solidFill>
                  <a:srgbClr val="FF0000"/>
                </a:solidFill>
                <a:latin typeface="Calibri"/>
                <a:cs typeface="Calibri"/>
              </a:rPr>
              <a:t> Мипроса</a:t>
            </a:r>
            <a:r>
              <a:rPr sz="1333" b="1" i="1" spc="3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333" b="1" i="1" dirty="0">
                <a:solidFill>
                  <a:srgbClr val="FF0000"/>
                </a:solidFill>
                <a:latin typeface="Calibri"/>
                <a:cs typeface="Calibri"/>
              </a:rPr>
              <a:t>РФ,</a:t>
            </a:r>
            <a:r>
              <a:rPr sz="1333" b="1" i="1" spc="347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333" b="1" i="1" dirty="0">
                <a:solidFill>
                  <a:srgbClr val="FF0000"/>
                </a:solidFill>
                <a:latin typeface="Calibri"/>
                <a:cs typeface="Calibri"/>
              </a:rPr>
              <a:t>касающиеся</a:t>
            </a:r>
            <a:r>
              <a:rPr sz="1333" b="1" i="1" spc="373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333" b="1" i="1" dirty="0">
                <a:solidFill>
                  <a:srgbClr val="FF0000"/>
                </a:solidFill>
                <a:latin typeface="Calibri"/>
                <a:cs typeface="Calibri"/>
              </a:rPr>
              <a:t>ФГОС</a:t>
            </a:r>
            <a:r>
              <a:rPr sz="1333" b="1" i="1" spc="353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333" b="1" i="1" dirty="0">
                <a:solidFill>
                  <a:srgbClr val="FF0000"/>
                </a:solidFill>
                <a:latin typeface="Calibri"/>
                <a:cs typeface="Calibri"/>
              </a:rPr>
              <a:t>общего</a:t>
            </a:r>
            <a:r>
              <a:rPr sz="1333" b="1" i="1" spc="3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333" b="1" i="1" dirty="0">
                <a:solidFill>
                  <a:srgbClr val="FF0000"/>
                </a:solidFill>
                <a:latin typeface="Calibri"/>
                <a:cs typeface="Calibri"/>
              </a:rPr>
              <a:t>образования</a:t>
            </a:r>
            <a:r>
              <a:rPr sz="1333" b="1" i="1" spc="367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333" b="1" i="1" spc="-67" dirty="0">
                <a:solidFill>
                  <a:srgbClr val="FF0000"/>
                </a:solidFill>
                <a:latin typeface="Calibri"/>
                <a:cs typeface="Calibri"/>
              </a:rPr>
              <a:t>и</a:t>
            </a:r>
            <a:r>
              <a:rPr sz="1333" b="1" i="1" spc="-13" dirty="0">
                <a:solidFill>
                  <a:srgbClr val="FF0000"/>
                </a:solidFill>
                <a:latin typeface="Calibri"/>
                <a:cs typeface="Calibri"/>
              </a:rPr>
              <a:t> образования</a:t>
            </a:r>
            <a:r>
              <a:rPr sz="1333" b="1" i="1" spc="13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333" b="1" i="1" spc="-13" dirty="0">
                <a:solidFill>
                  <a:srgbClr val="FF0000"/>
                </a:solidFill>
                <a:latin typeface="Calibri"/>
                <a:cs typeface="Calibri"/>
              </a:rPr>
              <a:t>обучающихся</a:t>
            </a:r>
            <a:r>
              <a:rPr sz="1333" b="1" i="1" spc="33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333" b="1" i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333" b="1" i="1" spc="7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333" b="1" i="1" dirty="0">
                <a:solidFill>
                  <a:srgbClr val="FF0000"/>
                </a:solidFill>
                <a:latin typeface="Calibri"/>
                <a:cs typeface="Calibri"/>
              </a:rPr>
              <a:t>ОВЗ и</a:t>
            </a:r>
            <a:r>
              <a:rPr sz="1333" b="1" i="1" spc="-7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333" b="1" i="1" dirty="0">
                <a:solidFill>
                  <a:srgbClr val="FF0000"/>
                </a:solidFill>
                <a:latin typeface="Calibri"/>
                <a:cs typeface="Calibri"/>
              </a:rPr>
              <a:t>УО</a:t>
            </a:r>
            <a:r>
              <a:rPr sz="1333" b="1" i="1" spc="-7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333" b="1" i="1" spc="-27" dirty="0">
                <a:solidFill>
                  <a:srgbClr val="FF0000"/>
                </a:solidFill>
                <a:latin typeface="Calibri"/>
                <a:cs typeface="Calibri"/>
              </a:rPr>
              <a:t>(ИН)</a:t>
            </a:r>
            <a:endParaRPr sz="1333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664" y="87375"/>
            <a:ext cx="10042312" cy="1231900"/>
          </a:xfrm>
          <a:custGeom>
            <a:avLst/>
            <a:gdLst/>
            <a:ahLst/>
            <a:cxnLst/>
            <a:rect l="l" t="t" r="r" b="b"/>
            <a:pathLst>
              <a:path w="7531734" h="923925">
                <a:moveTo>
                  <a:pt x="7531608" y="0"/>
                </a:moveTo>
                <a:lnTo>
                  <a:pt x="0" y="0"/>
                </a:lnTo>
                <a:lnTo>
                  <a:pt x="0" y="923544"/>
                </a:lnTo>
                <a:lnTo>
                  <a:pt x="7531608" y="923544"/>
                </a:lnTo>
                <a:lnTo>
                  <a:pt x="75316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9837" y="110744"/>
            <a:ext cx="9594427" cy="75576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sz="2400" b="1" spc="-13" dirty="0">
                <a:solidFill>
                  <a:srgbClr val="8A3B67"/>
                </a:solidFill>
                <a:latin typeface="Calibri"/>
                <a:cs typeface="Calibri"/>
              </a:rPr>
              <a:t>Федеральная</a:t>
            </a:r>
            <a:r>
              <a:rPr sz="2400" b="1" spc="-53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2400" b="1" spc="-13" dirty="0">
                <a:solidFill>
                  <a:srgbClr val="8A3B67"/>
                </a:solidFill>
                <a:latin typeface="Calibri"/>
                <a:cs typeface="Calibri"/>
              </a:rPr>
              <a:t>адаптированная</a:t>
            </a:r>
            <a:r>
              <a:rPr sz="2400" b="1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2400" b="1" spc="-13" dirty="0">
                <a:solidFill>
                  <a:srgbClr val="8A3B67"/>
                </a:solidFill>
                <a:latin typeface="Calibri"/>
                <a:cs typeface="Calibri"/>
              </a:rPr>
              <a:t>образовательная</a:t>
            </a:r>
            <a:r>
              <a:rPr sz="2400" b="1" spc="-47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8A3B67"/>
                </a:solidFill>
                <a:latin typeface="Calibri"/>
                <a:cs typeface="Calibri"/>
              </a:rPr>
              <a:t>программа</a:t>
            </a:r>
            <a:r>
              <a:rPr sz="2400" b="1" spc="-20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2400" b="1" spc="-13" dirty="0">
                <a:solidFill>
                  <a:srgbClr val="8A3B67"/>
                </a:solidFill>
                <a:latin typeface="Calibri"/>
                <a:cs typeface="Calibri"/>
              </a:rPr>
              <a:t>начального </a:t>
            </a:r>
            <a:r>
              <a:rPr sz="2400" b="1" dirty="0">
                <a:solidFill>
                  <a:srgbClr val="8A3B67"/>
                </a:solidFill>
                <a:latin typeface="Calibri"/>
                <a:cs typeface="Calibri"/>
              </a:rPr>
              <a:t>общего</a:t>
            </a:r>
            <a:r>
              <a:rPr sz="2400" b="1" spc="-60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8A3B67"/>
                </a:solidFill>
                <a:latin typeface="Calibri"/>
                <a:cs typeface="Calibri"/>
              </a:rPr>
              <a:t>образования</a:t>
            </a:r>
            <a:r>
              <a:rPr sz="2400" b="1" spc="-53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8A3B67"/>
                </a:solidFill>
                <a:latin typeface="Calibri"/>
                <a:cs typeface="Calibri"/>
              </a:rPr>
              <a:t>для</a:t>
            </a:r>
            <a:r>
              <a:rPr sz="2400" b="1" spc="-20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2400" b="1" spc="-13" dirty="0">
                <a:solidFill>
                  <a:srgbClr val="8A3B67"/>
                </a:solidFill>
                <a:latin typeface="Calibri"/>
                <a:cs typeface="Calibri"/>
              </a:rPr>
              <a:t>обучающихся</a:t>
            </a:r>
            <a:r>
              <a:rPr sz="2400" b="1" spc="-47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8A3B67"/>
                </a:solidFill>
                <a:latin typeface="Calibri"/>
                <a:cs typeface="Calibri"/>
              </a:rPr>
              <a:t>с</a:t>
            </a:r>
            <a:r>
              <a:rPr sz="2400" b="1" spc="-33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2400" b="1" spc="-13" dirty="0">
                <a:solidFill>
                  <a:srgbClr val="8A3B67"/>
                </a:solidFill>
                <a:latin typeface="Calibri"/>
                <a:cs typeface="Calibri"/>
              </a:rPr>
              <a:t>ограниченными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9457" y="1312671"/>
            <a:ext cx="11972713" cy="5545667"/>
          </a:xfrm>
          <a:custGeom>
            <a:avLst/>
            <a:gdLst/>
            <a:ahLst/>
            <a:cxnLst/>
            <a:rect l="l" t="t" r="r" b="b"/>
            <a:pathLst>
              <a:path w="8979535" h="4159250">
                <a:moveTo>
                  <a:pt x="8979408" y="0"/>
                </a:moveTo>
                <a:lnTo>
                  <a:pt x="0" y="0"/>
                </a:lnTo>
                <a:lnTo>
                  <a:pt x="0" y="4158994"/>
                </a:lnTo>
                <a:lnTo>
                  <a:pt x="8979408" y="4158994"/>
                </a:lnTo>
                <a:lnTo>
                  <a:pt x="89794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9837" y="765456"/>
            <a:ext cx="7211907" cy="1912682"/>
          </a:xfrm>
          <a:prstGeom prst="rect">
            <a:avLst/>
          </a:prstGeom>
        </p:spPr>
        <p:txBody>
          <a:bodyPr vert="horz" wrap="square" lIns="0" tIns="93133" rIns="0" bIns="0" rtlCol="0">
            <a:spAutoFit/>
          </a:bodyPr>
          <a:lstStyle/>
          <a:p>
            <a:pPr marL="16933">
              <a:spcBef>
                <a:spcPts val="733"/>
              </a:spcBef>
            </a:pPr>
            <a:r>
              <a:rPr sz="2400" b="1" dirty="0">
                <a:solidFill>
                  <a:srgbClr val="8A3B67"/>
                </a:solidFill>
                <a:latin typeface="Calibri"/>
                <a:cs typeface="Calibri"/>
              </a:rPr>
              <a:t>возможностями</a:t>
            </a:r>
            <a:r>
              <a:rPr sz="2400" b="1" spc="-80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2400" b="1" spc="-13" dirty="0">
                <a:solidFill>
                  <a:srgbClr val="8A3B67"/>
                </a:solidFill>
                <a:latin typeface="Calibri"/>
                <a:cs typeface="Calibri"/>
              </a:rPr>
              <a:t>здоровья</a:t>
            </a:r>
            <a:r>
              <a:rPr sz="2400" b="1" spc="-113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2400" b="1" spc="-13" dirty="0">
                <a:solidFill>
                  <a:srgbClr val="8A3B67"/>
                </a:solidFill>
                <a:latin typeface="Calibri"/>
                <a:cs typeface="Calibri"/>
              </a:rPr>
              <a:t>(ФАОП</a:t>
            </a:r>
            <a:r>
              <a:rPr sz="2400" b="1" spc="-73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2400" b="1" spc="-27" dirty="0">
                <a:solidFill>
                  <a:srgbClr val="8A3B67"/>
                </a:solidFill>
                <a:latin typeface="Calibri"/>
                <a:cs typeface="Calibri"/>
              </a:rPr>
              <a:t>НОО)</a:t>
            </a:r>
            <a:endParaRPr sz="2400">
              <a:latin typeface="Calibri"/>
              <a:cs typeface="Calibri"/>
            </a:endParaRPr>
          </a:p>
          <a:p>
            <a:pPr marL="130383">
              <a:spcBef>
                <a:spcPts val="687"/>
              </a:spcBef>
            </a:pPr>
            <a:r>
              <a:rPr sz="2667" b="1" spc="-13" dirty="0">
                <a:solidFill>
                  <a:srgbClr val="7E7E7E"/>
                </a:solidFill>
                <a:latin typeface="Calibri"/>
                <a:cs typeface="Calibri"/>
              </a:rPr>
              <a:t>СТРУКТУРА</a:t>
            </a:r>
            <a:endParaRPr sz="2667">
              <a:latin typeface="Calibri"/>
              <a:cs typeface="Calibri"/>
            </a:endParaRPr>
          </a:p>
          <a:p>
            <a:pPr marL="130383">
              <a:spcBef>
                <a:spcPts val="480"/>
              </a:spcBef>
            </a:pPr>
            <a:r>
              <a:rPr sz="2667" dirty="0">
                <a:solidFill>
                  <a:srgbClr val="7E7E7E"/>
                </a:solidFill>
                <a:latin typeface="Calibri"/>
                <a:cs typeface="Calibri"/>
              </a:rPr>
              <a:t>ОБЩИЕ</a:t>
            </a:r>
            <a:r>
              <a:rPr sz="2667" spc="-47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spc="-13" dirty="0">
                <a:solidFill>
                  <a:srgbClr val="7E7E7E"/>
                </a:solidFill>
                <a:latin typeface="Calibri"/>
                <a:cs typeface="Calibri"/>
              </a:rPr>
              <a:t>ПОЛОЖЕНИЯ</a:t>
            </a:r>
            <a:endParaRPr sz="2667">
              <a:latin typeface="Calibri"/>
              <a:cs typeface="Calibri"/>
            </a:endParaRPr>
          </a:p>
          <a:p>
            <a:pPr marL="130383">
              <a:spcBef>
                <a:spcPts val="480"/>
              </a:spcBef>
            </a:pPr>
            <a:r>
              <a:rPr sz="2667" spc="-33" dirty="0">
                <a:solidFill>
                  <a:srgbClr val="7E7E7E"/>
                </a:solidFill>
                <a:latin typeface="Calibri"/>
                <a:cs typeface="Calibri"/>
              </a:rPr>
              <a:t>ФАОП</a:t>
            </a:r>
            <a:r>
              <a:rPr sz="2667" spc="-67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dirty="0">
                <a:solidFill>
                  <a:srgbClr val="7E7E7E"/>
                </a:solidFill>
                <a:latin typeface="Calibri"/>
                <a:cs typeface="Calibri"/>
              </a:rPr>
              <a:t>НОО</a:t>
            </a:r>
            <a:r>
              <a:rPr sz="2667" spc="-47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dirty="0">
                <a:solidFill>
                  <a:srgbClr val="7E7E7E"/>
                </a:solidFill>
                <a:latin typeface="Calibri"/>
                <a:cs typeface="Calibri"/>
              </a:rPr>
              <a:t>для</a:t>
            </a:r>
            <a:r>
              <a:rPr sz="2667" spc="-53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spc="-13" dirty="0">
                <a:solidFill>
                  <a:srgbClr val="7E7E7E"/>
                </a:solidFill>
                <a:latin typeface="Calibri"/>
                <a:cs typeface="Calibri"/>
              </a:rPr>
              <a:t>глухих</a:t>
            </a:r>
            <a:r>
              <a:rPr sz="2667" spc="-87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dirty="0">
                <a:solidFill>
                  <a:srgbClr val="7E7E7E"/>
                </a:solidFill>
                <a:latin typeface="Calibri"/>
                <a:cs typeface="Calibri"/>
              </a:rPr>
              <a:t>обучающихся,</a:t>
            </a:r>
            <a:r>
              <a:rPr sz="2667" spc="48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i="1" dirty="0">
                <a:solidFill>
                  <a:srgbClr val="7E7E7E"/>
                </a:solidFill>
                <a:latin typeface="Calibri"/>
                <a:cs typeface="Calibri"/>
              </a:rPr>
              <a:t>вар.</a:t>
            </a:r>
            <a:r>
              <a:rPr sz="2667" i="1" spc="-87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i="1" dirty="0">
                <a:solidFill>
                  <a:srgbClr val="7E7E7E"/>
                </a:solidFill>
                <a:latin typeface="Calibri"/>
                <a:cs typeface="Calibri"/>
              </a:rPr>
              <a:t>1.1-</a:t>
            </a:r>
            <a:r>
              <a:rPr sz="2667" i="1" spc="-33" dirty="0">
                <a:solidFill>
                  <a:srgbClr val="7E7E7E"/>
                </a:solidFill>
                <a:latin typeface="Calibri"/>
                <a:cs typeface="Calibri"/>
              </a:rPr>
              <a:t>1.4</a:t>
            </a:r>
            <a:endParaRPr sz="2667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4036" y="2635750"/>
            <a:ext cx="11299613" cy="4275251"/>
          </a:xfrm>
          <a:prstGeom prst="rect">
            <a:avLst/>
          </a:prstGeom>
        </p:spPr>
        <p:txBody>
          <a:bodyPr vert="horz" wrap="square" lIns="0" tIns="77892" rIns="0" bIns="0" rtlCol="0">
            <a:spAutoFit/>
          </a:bodyPr>
          <a:lstStyle/>
          <a:p>
            <a:pPr marL="16933">
              <a:spcBef>
                <a:spcPts val="612"/>
              </a:spcBef>
            </a:pPr>
            <a:r>
              <a:rPr sz="2667" spc="-47" dirty="0">
                <a:solidFill>
                  <a:srgbClr val="7E7E7E"/>
                </a:solidFill>
                <a:latin typeface="Calibri"/>
                <a:cs typeface="Calibri"/>
              </a:rPr>
              <a:t>ФАОП</a:t>
            </a:r>
            <a:r>
              <a:rPr sz="2667" spc="-53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dirty="0">
                <a:solidFill>
                  <a:srgbClr val="7E7E7E"/>
                </a:solidFill>
                <a:latin typeface="Calibri"/>
                <a:cs typeface="Calibri"/>
              </a:rPr>
              <a:t>НОО</a:t>
            </a:r>
            <a:r>
              <a:rPr sz="2667" spc="-27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dirty="0">
                <a:solidFill>
                  <a:srgbClr val="7E7E7E"/>
                </a:solidFill>
                <a:latin typeface="Calibri"/>
                <a:cs typeface="Calibri"/>
              </a:rPr>
              <a:t>для</a:t>
            </a:r>
            <a:r>
              <a:rPr sz="2667" spc="-33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dirty="0">
                <a:solidFill>
                  <a:srgbClr val="7E7E7E"/>
                </a:solidFill>
                <a:latin typeface="Calibri"/>
                <a:cs typeface="Calibri"/>
              </a:rPr>
              <a:t>слабослышащих</a:t>
            </a:r>
            <a:r>
              <a:rPr sz="2667" spc="-53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dirty="0">
                <a:solidFill>
                  <a:srgbClr val="7E7E7E"/>
                </a:solidFill>
                <a:latin typeface="Calibri"/>
                <a:cs typeface="Calibri"/>
              </a:rPr>
              <a:t>и</a:t>
            </a:r>
            <a:r>
              <a:rPr sz="2667" spc="-47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spc="-13" dirty="0">
                <a:solidFill>
                  <a:srgbClr val="7E7E7E"/>
                </a:solidFill>
                <a:latin typeface="Calibri"/>
                <a:cs typeface="Calibri"/>
              </a:rPr>
              <a:t>позднооглохших</a:t>
            </a:r>
            <a:r>
              <a:rPr sz="2667" spc="-87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dirty="0">
                <a:solidFill>
                  <a:srgbClr val="7E7E7E"/>
                </a:solidFill>
                <a:latin typeface="Calibri"/>
                <a:cs typeface="Calibri"/>
              </a:rPr>
              <a:t>обучающихся,</a:t>
            </a:r>
            <a:r>
              <a:rPr sz="2667" spc="487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i="1" dirty="0">
                <a:solidFill>
                  <a:srgbClr val="7E7E7E"/>
                </a:solidFill>
                <a:latin typeface="Calibri"/>
                <a:cs typeface="Calibri"/>
              </a:rPr>
              <a:t>вар.</a:t>
            </a:r>
            <a:r>
              <a:rPr sz="2667" i="1" spc="-6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i="1" dirty="0">
                <a:solidFill>
                  <a:srgbClr val="7E7E7E"/>
                </a:solidFill>
                <a:latin typeface="Calibri"/>
                <a:cs typeface="Calibri"/>
              </a:rPr>
              <a:t>2.1-</a:t>
            </a:r>
            <a:r>
              <a:rPr sz="2667" i="1" spc="-33" dirty="0">
                <a:solidFill>
                  <a:srgbClr val="7E7E7E"/>
                </a:solidFill>
                <a:latin typeface="Calibri"/>
                <a:cs typeface="Calibri"/>
              </a:rPr>
              <a:t>2.3</a:t>
            </a:r>
            <a:endParaRPr sz="2667" dirty="0">
              <a:latin typeface="Calibri"/>
              <a:cs typeface="Calibri"/>
            </a:endParaRPr>
          </a:p>
          <a:p>
            <a:pPr marL="16933">
              <a:spcBef>
                <a:spcPts val="487"/>
              </a:spcBef>
            </a:pPr>
            <a:r>
              <a:rPr sz="2667" spc="-33" dirty="0">
                <a:solidFill>
                  <a:srgbClr val="7E7E7E"/>
                </a:solidFill>
                <a:latin typeface="Calibri"/>
                <a:cs typeface="Calibri"/>
              </a:rPr>
              <a:t>ФАОП</a:t>
            </a:r>
            <a:r>
              <a:rPr sz="2667" spc="-47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dirty="0">
                <a:solidFill>
                  <a:srgbClr val="7E7E7E"/>
                </a:solidFill>
                <a:latin typeface="Calibri"/>
                <a:cs typeface="Calibri"/>
              </a:rPr>
              <a:t>НОО</a:t>
            </a:r>
            <a:r>
              <a:rPr sz="2667" spc="-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dirty="0">
                <a:solidFill>
                  <a:srgbClr val="7E7E7E"/>
                </a:solidFill>
                <a:latin typeface="Calibri"/>
                <a:cs typeface="Calibri"/>
              </a:rPr>
              <a:t>для</a:t>
            </a:r>
            <a:r>
              <a:rPr sz="2667" spc="-33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dirty="0">
                <a:solidFill>
                  <a:srgbClr val="7E7E7E"/>
                </a:solidFill>
                <a:latin typeface="Calibri"/>
                <a:cs typeface="Calibri"/>
              </a:rPr>
              <a:t>слепых</a:t>
            </a:r>
            <a:r>
              <a:rPr sz="2667" spc="-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spc="-13" dirty="0">
                <a:solidFill>
                  <a:srgbClr val="7E7E7E"/>
                </a:solidFill>
                <a:latin typeface="Calibri"/>
                <a:cs typeface="Calibri"/>
              </a:rPr>
              <a:t>обучающихся,</a:t>
            </a:r>
            <a:r>
              <a:rPr sz="2667" spc="-53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i="1" dirty="0">
                <a:solidFill>
                  <a:srgbClr val="7E7E7E"/>
                </a:solidFill>
                <a:latin typeface="Calibri"/>
                <a:cs typeface="Calibri"/>
              </a:rPr>
              <a:t>вар.</a:t>
            </a:r>
            <a:r>
              <a:rPr sz="2667" i="1" spc="-47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i="1" spc="-13" dirty="0">
                <a:solidFill>
                  <a:srgbClr val="7E7E7E"/>
                </a:solidFill>
                <a:latin typeface="Calibri"/>
                <a:cs typeface="Calibri"/>
              </a:rPr>
              <a:t>3.1-</a:t>
            </a:r>
            <a:r>
              <a:rPr sz="2667" i="1" spc="-33" dirty="0">
                <a:solidFill>
                  <a:srgbClr val="7E7E7E"/>
                </a:solidFill>
                <a:latin typeface="Calibri"/>
                <a:cs typeface="Calibri"/>
              </a:rPr>
              <a:t>3.4</a:t>
            </a:r>
            <a:endParaRPr sz="2667" dirty="0">
              <a:latin typeface="Calibri"/>
              <a:cs typeface="Calibri"/>
            </a:endParaRPr>
          </a:p>
          <a:p>
            <a:pPr marL="16933">
              <a:spcBef>
                <a:spcPts val="480"/>
              </a:spcBef>
            </a:pPr>
            <a:r>
              <a:rPr sz="2667" spc="-33" dirty="0">
                <a:solidFill>
                  <a:srgbClr val="7E7E7E"/>
                </a:solidFill>
                <a:latin typeface="Calibri"/>
                <a:cs typeface="Calibri"/>
              </a:rPr>
              <a:t>ФАОП</a:t>
            </a:r>
            <a:r>
              <a:rPr sz="2667" spc="-47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dirty="0">
                <a:solidFill>
                  <a:srgbClr val="7E7E7E"/>
                </a:solidFill>
                <a:latin typeface="Calibri"/>
                <a:cs typeface="Calibri"/>
              </a:rPr>
              <a:t>НОО</a:t>
            </a:r>
            <a:r>
              <a:rPr sz="2667" spc="-27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dirty="0">
                <a:solidFill>
                  <a:srgbClr val="7E7E7E"/>
                </a:solidFill>
                <a:latin typeface="Calibri"/>
                <a:cs typeface="Calibri"/>
              </a:rPr>
              <a:t>для</a:t>
            </a:r>
            <a:r>
              <a:rPr sz="2667" spc="-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dirty="0">
                <a:solidFill>
                  <a:srgbClr val="7E7E7E"/>
                </a:solidFill>
                <a:latin typeface="Calibri"/>
                <a:cs typeface="Calibri"/>
              </a:rPr>
              <a:t>слабовидящих</a:t>
            </a:r>
            <a:r>
              <a:rPr sz="2667" spc="-6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spc="-13" dirty="0">
                <a:solidFill>
                  <a:srgbClr val="7E7E7E"/>
                </a:solidFill>
                <a:latin typeface="Calibri"/>
                <a:cs typeface="Calibri"/>
              </a:rPr>
              <a:t>обучающихся,</a:t>
            </a:r>
            <a:r>
              <a:rPr sz="2667" spc="-73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i="1" dirty="0">
                <a:solidFill>
                  <a:srgbClr val="7E7E7E"/>
                </a:solidFill>
                <a:latin typeface="Calibri"/>
                <a:cs typeface="Calibri"/>
              </a:rPr>
              <a:t>вар.</a:t>
            </a:r>
            <a:r>
              <a:rPr sz="2667" i="1" spc="-53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i="1" dirty="0">
                <a:solidFill>
                  <a:srgbClr val="7E7E7E"/>
                </a:solidFill>
                <a:latin typeface="Calibri"/>
                <a:cs typeface="Calibri"/>
              </a:rPr>
              <a:t>4.1-</a:t>
            </a:r>
            <a:r>
              <a:rPr sz="2667" i="1" spc="-33" dirty="0">
                <a:solidFill>
                  <a:srgbClr val="7E7E7E"/>
                </a:solidFill>
                <a:latin typeface="Calibri"/>
                <a:cs typeface="Calibri"/>
              </a:rPr>
              <a:t>4.3</a:t>
            </a:r>
            <a:endParaRPr sz="2667" dirty="0">
              <a:latin typeface="Calibri"/>
              <a:cs typeface="Calibri"/>
            </a:endParaRPr>
          </a:p>
          <a:p>
            <a:pPr marL="16933">
              <a:spcBef>
                <a:spcPts val="480"/>
              </a:spcBef>
            </a:pPr>
            <a:r>
              <a:rPr sz="2667" spc="-47" dirty="0">
                <a:solidFill>
                  <a:srgbClr val="7E7E7E"/>
                </a:solidFill>
                <a:latin typeface="Calibri"/>
                <a:cs typeface="Calibri"/>
              </a:rPr>
              <a:t>ФАОП </a:t>
            </a:r>
            <a:r>
              <a:rPr sz="2667" dirty="0">
                <a:solidFill>
                  <a:srgbClr val="7E7E7E"/>
                </a:solidFill>
                <a:latin typeface="Calibri"/>
                <a:cs typeface="Calibri"/>
              </a:rPr>
              <a:t>НОО</a:t>
            </a:r>
            <a:r>
              <a:rPr sz="2667" spc="-27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dirty="0">
                <a:solidFill>
                  <a:srgbClr val="7E7E7E"/>
                </a:solidFill>
                <a:latin typeface="Calibri"/>
                <a:cs typeface="Calibri"/>
              </a:rPr>
              <a:t>для</a:t>
            </a:r>
            <a:r>
              <a:rPr sz="2667" spc="-27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spc="-13" dirty="0">
                <a:solidFill>
                  <a:srgbClr val="7E7E7E"/>
                </a:solidFill>
                <a:latin typeface="Calibri"/>
                <a:cs typeface="Calibri"/>
              </a:rPr>
              <a:t>обучающихся</a:t>
            </a:r>
            <a:r>
              <a:rPr sz="2667" spc="-67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dirty="0">
                <a:solidFill>
                  <a:srgbClr val="7E7E7E"/>
                </a:solidFill>
                <a:latin typeface="Calibri"/>
                <a:cs typeface="Calibri"/>
              </a:rPr>
              <a:t>с</a:t>
            </a:r>
            <a:r>
              <a:rPr sz="2667" spc="-27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spc="-13" dirty="0">
                <a:solidFill>
                  <a:srgbClr val="7E7E7E"/>
                </a:solidFill>
                <a:latin typeface="Calibri"/>
                <a:cs typeface="Calibri"/>
              </a:rPr>
              <a:t>тяжелыми</a:t>
            </a:r>
            <a:r>
              <a:rPr sz="2667" spc="-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dirty="0">
                <a:solidFill>
                  <a:srgbClr val="7E7E7E"/>
                </a:solidFill>
                <a:latin typeface="Calibri"/>
                <a:cs typeface="Calibri"/>
              </a:rPr>
              <a:t>нарушениями</a:t>
            </a:r>
            <a:r>
              <a:rPr sz="2667" spc="-6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dirty="0">
                <a:solidFill>
                  <a:srgbClr val="7E7E7E"/>
                </a:solidFill>
                <a:latin typeface="Calibri"/>
                <a:cs typeface="Calibri"/>
              </a:rPr>
              <a:t>речи,</a:t>
            </a:r>
            <a:r>
              <a:rPr sz="2667" spc="5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i="1" dirty="0">
                <a:solidFill>
                  <a:srgbClr val="7E7E7E"/>
                </a:solidFill>
                <a:latin typeface="Calibri"/>
                <a:cs typeface="Calibri"/>
              </a:rPr>
              <a:t>вар.</a:t>
            </a:r>
            <a:r>
              <a:rPr sz="2667" i="1" spc="-53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i="1" dirty="0">
                <a:solidFill>
                  <a:srgbClr val="7E7E7E"/>
                </a:solidFill>
                <a:latin typeface="Calibri"/>
                <a:cs typeface="Calibri"/>
              </a:rPr>
              <a:t>5.1.</a:t>
            </a:r>
            <a:r>
              <a:rPr sz="2667" i="1" spc="-47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i="1" dirty="0">
                <a:solidFill>
                  <a:srgbClr val="7E7E7E"/>
                </a:solidFill>
                <a:latin typeface="Calibri"/>
                <a:cs typeface="Calibri"/>
              </a:rPr>
              <a:t>и</a:t>
            </a:r>
            <a:r>
              <a:rPr sz="2667" i="1" spc="-33" dirty="0">
                <a:solidFill>
                  <a:srgbClr val="7E7E7E"/>
                </a:solidFill>
                <a:latin typeface="Calibri"/>
                <a:cs typeface="Calibri"/>
              </a:rPr>
              <a:t> 5.2</a:t>
            </a:r>
            <a:endParaRPr sz="2667" dirty="0">
              <a:latin typeface="Calibri"/>
              <a:cs typeface="Calibri"/>
            </a:endParaRPr>
          </a:p>
          <a:p>
            <a:pPr marL="16933" marR="3728627">
              <a:lnSpc>
                <a:spcPct val="114999"/>
              </a:lnSpc>
            </a:pPr>
            <a:r>
              <a:rPr sz="2667" spc="-33" dirty="0">
                <a:solidFill>
                  <a:srgbClr val="7E7E7E"/>
                </a:solidFill>
                <a:latin typeface="Calibri"/>
                <a:cs typeface="Calibri"/>
              </a:rPr>
              <a:t>ФАОП</a:t>
            </a:r>
            <a:r>
              <a:rPr sz="2667" spc="-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dirty="0">
                <a:solidFill>
                  <a:srgbClr val="7E7E7E"/>
                </a:solidFill>
                <a:latin typeface="Calibri"/>
                <a:cs typeface="Calibri"/>
              </a:rPr>
              <a:t>НОО</a:t>
            </a:r>
            <a:r>
              <a:rPr sz="2667" spc="-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dirty="0">
                <a:solidFill>
                  <a:srgbClr val="7E7E7E"/>
                </a:solidFill>
                <a:latin typeface="Calibri"/>
                <a:cs typeface="Calibri"/>
              </a:rPr>
              <a:t>для</a:t>
            </a:r>
            <a:r>
              <a:rPr sz="2667" spc="-33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spc="-13" dirty="0">
                <a:solidFill>
                  <a:srgbClr val="7E7E7E"/>
                </a:solidFill>
                <a:latin typeface="Calibri"/>
                <a:cs typeface="Calibri"/>
              </a:rPr>
              <a:t>обучающихся</a:t>
            </a:r>
            <a:r>
              <a:rPr sz="2667" spc="-6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dirty="0">
                <a:solidFill>
                  <a:srgbClr val="7E7E7E"/>
                </a:solidFill>
                <a:latin typeface="Calibri"/>
                <a:cs typeface="Calibri"/>
              </a:rPr>
              <a:t>с</a:t>
            </a:r>
            <a:r>
              <a:rPr sz="2667" spc="-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dirty="0">
                <a:solidFill>
                  <a:srgbClr val="7E7E7E"/>
                </a:solidFill>
                <a:latin typeface="Calibri"/>
                <a:cs typeface="Calibri"/>
              </a:rPr>
              <a:t>НОДА,</a:t>
            </a:r>
            <a:r>
              <a:rPr sz="2667" spc="-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i="1" dirty="0">
                <a:solidFill>
                  <a:srgbClr val="7E7E7E"/>
                </a:solidFill>
                <a:latin typeface="Calibri"/>
                <a:cs typeface="Calibri"/>
              </a:rPr>
              <a:t>вар.</a:t>
            </a:r>
            <a:r>
              <a:rPr sz="2667" i="1" spc="-27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i="1" dirty="0">
                <a:solidFill>
                  <a:srgbClr val="7E7E7E"/>
                </a:solidFill>
                <a:latin typeface="Calibri"/>
                <a:cs typeface="Calibri"/>
              </a:rPr>
              <a:t>6.1-</a:t>
            </a:r>
            <a:r>
              <a:rPr sz="2667" i="1" spc="-53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i="1" spc="-33" dirty="0">
                <a:solidFill>
                  <a:srgbClr val="7E7E7E"/>
                </a:solidFill>
                <a:latin typeface="Calibri"/>
                <a:cs typeface="Calibri"/>
              </a:rPr>
              <a:t>6.4 </a:t>
            </a:r>
            <a:r>
              <a:rPr sz="2667" spc="-33" dirty="0">
                <a:solidFill>
                  <a:srgbClr val="7E7E7E"/>
                </a:solidFill>
                <a:latin typeface="Calibri"/>
                <a:cs typeface="Calibri"/>
              </a:rPr>
              <a:t>ФАОП</a:t>
            </a:r>
            <a:r>
              <a:rPr sz="2667" spc="-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dirty="0">
                <a:solidFill>
                  <a:srgbClr val="7E7E7E"/>
                </a:solidFill>
                <a:latin typeface="Calibri"/>
                <a:cs typeface="Calibri"/>
              </a:rPr>
              <a:t>НОО</a:t>
            </a:r>
            <a:r>
              <a:rPr sz="2667" spc="-27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dirty="0">
                <a:solidFill>
                  <a:srgbClr val="7E7E7E"/>
                </a:solidFill>
                <a:latin typeface="Calibri"/>
                <a:cs typeface="Calibri"/>
              </a:rPr>
              <a:t>для</a:t>
            </a:r>
            <a:r>
              <a:rPr sz="2667" spc="553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spc="-13" dirty="0">
                <a:solidFill>
                  <a:srgbClr val="7E7E7E"/>
                </a:solidFill>
                <a:latin typeface="Calibri"/>
                <a:cs typeface="Calibri"/>
              </a:rPr>
              <a:t>обучающихся</a:t>
            </a:r>
            <a:r>
              <a:rPr sz="2667" spc="-6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dirty="0">
                <a:solidFill>
                  <a:srgbClr val="7E7E7E"/>
                </a:solidFill>
                <a:latin typeface="Calibri"/>
                <a:cs typeface="Calibri"/>
              </a:rPr>
              <a:t>с</a:t>
            </a:r>
            <a:r>
              <a:rPr sz="2667" spc="-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spc="-67" dirty="0">
                <a:solidFill>
                  <a:srgbClr val="7E7E7E"/>
                </a:solidFill>
                <a:latin typeface="Calibri"/>
                <a:cs typeface="Calibri"/>
              </a:rPr>
              <a:t>ЗПР,</a:t>
            </a:r>
            <a:r>
              <a:rPr sz="2667" spc="-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i="1" dirty="0">
                <a:solidFill>
                  <a:srgbClr val="7E7E7E"/>
                </a:solidFill>
                <a:latin typeface="Calibri"/>
                <a:cs typeface="Calibri"/>
              </a:rPr>
              <a:t>вар.</a:t>
            </a:r>
            <a:r>
              <a:rPr sz="2667" i="1" spc="-47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i="1" dirty="0">
                <a:solidFill>
                  <a:srgbClr val="7E7E7E"/>
                </a:solidFill>
                <a:latin typeface="Calibri"/>
                <a:cs typeface="Calibri"/>
              </a:rPr>
              <a:t>7.1</a:t>
            </a:r>
            <a:r>
              <a:rPr sz="2667" i="1" spc="-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i="1" dirty="0">
                <a:solidFill>
                  <a:srgbClr val="7E7E7E"/>
                </a:solidFill>
                <a:latin typeface="Calibri"/>
                <a:cs typeface="Calibri"/>
              </a:rPr>
              <a:t>и</a:t>
            </a:r>
            <a:r>
              <a:rPr sz="2667" i="1" spc="-33" dirty="0">
                <a:solidFill>
                  <a:srgbClr val="7E7E7E"/>
                </a:solidFill>
                <a:latin typeface="Calibri"/>
                <a:cs typeface="Calibri"/>
              </a:rPr>
              <a:t> 7.2 </a:t>
            </a:r>
            <a:r>
              <a:rPr sz="2667" spc="-47" dirty="0">
                <a:solidFill>
                  <a:srgbClr val="7E7E7E"/>
                </a:solidFill>
                <a:latin typeface="Calibri"/>
                <a:cs typeface="Calibri"/>
              </a:rPr>
              <a:t>ФАОП</a:t>
            </a:r>
            <a:r>
              <a:rPr sz="2667" spc="-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dirty="0">
                <a:solidFill>
                  <a:srgbClr val="7E7E7E"/>
                </a:solidFill>
                <a:latin typeface="Calibri"/>
                <a:cs typeface="Calibri"/>
              </a:rPr>
              <a:t>НОО</a:t>
            </a:r>
            <a:r>
              <a:rPr sz="2667" spc="-13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dirty="0">
                <a:solidFill>
                  <a:srgbClr val="7E7E7E"/>
                </a:solidFill>
                <a:latin typeface="Calibri"/>
                <a:cs typeface="Calibri"/>
              </a:rPr>
              <a:t>для</a:t>
            </a:r>
            <a:r>
              <a:rPr sz="2667" spc="553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spc="-13" dirty="0">
                <a:solidFill>
                  <a:srgbClr val="7E7E7E"/>
                </a:solidFill>
                <a:latin typeface="Calibri"/>
                <a:cs typeface="Calibri"/>
              </a:rPr>
              <a:t>обучающихся</a:t>
            </a:r>
            <a:r>
              <a:rPr sz="2667" spc="-53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dirty="0">
                <a:solidFill>
                  <a:srgbClr val="7E7E7E"/>
                </a:solidFill>
                <a:latin typeface="Calibri"/>
                <a:cs typeface="Calibri"/>
              </a:rPr>
              <a:t>с</a:t>
            </a:r>
            <a:r>
              <a:rPr sz="2667" spc="-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spc="-53" dirty="0">
                <a:solidFill>
                  <a:srgbClr val="7E7E7E"/>
                </a:solidFill>
                <a:latin typeface="Calibri"/>
                <a:cs typeface="Calibri"/>
              </a:rPr>
              <a:t>РАС,</a:t>
            </a:r>
            <a:r>
              <a:rPr sz="2667" spc="-27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i="1" dirty="0">
                <a:solidFill>
                  <a:srgbClr val="7E7E7E"/>
                </a:solidFill>
                <a:latin typeface="Calibri"/>
                <a:cs typeface="Calibri"/>
              </a:rPr>
              <a:t>вар.</a:t>
            </a:r>
            <a:r>
              <a:rPr sz="2667" i="1" spc="-47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i="1" dirty="0">
                <a:solidFill>
                  <a:srgbClr val="7E7E7E"/>
                </a:solidFill>
                <a:latin typeface="Calibri"/>
                <a:cs typeface="Calibri"/>
              </a:rPr>
              <a:t>8.1</a:t>
            </a:r>
            <a:r>
              <a:rPr lang="ru-RU" sz="2667" i="1" spc="-40" dirty="0">
                <a:solidFill>
                  <a:srgbClr val="7E7E7E"/>
                </a:solidFill>
                <a:latin typeface="Calibri"/>
                <a:cs typeface="Calibri"/>
              </a:rPr>
              <a:t>-</a:t>
            </a:r>
            <a:r>
              <a:rPr sz="2667" i="1" spc="-33" dirty="0">
                <a:solidFill>
                  <a:srgbClr val="7E7E7E"/>
                </a:solidFill>
                <a:latin typeface="Calibri"/>
                <a:cs typeface="Calibri"/>
              </a:rPr>
              <a:t>8.4 </a:t>
            </a:r>
            <a:r>
              <a:rPr sz="2667" spc="-27" dirty="0">
                <a:solidFill>
                  <a:srgbClr val="7E7E7E"/>
                </a:solidFill>
                <a:latin typeface="Calibri"/>
                <a:cs typeface="Calibri"/>
              </a:rPr>
              <a:t>ФЕДЕРАЛЬНАЯ</a:t>
            </a:r>
            <a:r>
              <a:rPr sz="2667" spc="-40" dirty="0">
                <a:solidFill>
                  <a:srgbClr val="7E7E7E"/>
                </a:solidFill>
                <a:latin typeface="Calibri"/>
                <a:cs typeface="Calibri"/>
              </a:rPr>
              <a:t> РАБОЧАЯ</a:t>
            </a:r>
            <a:r>
              <a:rPr sz="2667" spc="-53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spc="-27" dirty="0">
                <a:solidFill>
                  <a:srgbClr val="7E7E7E"/>
                </a:solidFill>
                <a:latin typeface="Calibri"/>
                <a:cs typeface="Calibri"/>
              </a:rPr>
              <a:t>ПРОГРАММА </a:t>
            </a:r>
            <a:r>
              <a:rPr sz="2667" spc="-13" dirty="0">
                <a:solidFill>
                  <a:srgbClr val="7E7E7E"/>
                </a:solidFill>
                <a:latin typeface="Calibri"/>
                <a:cs typeface="Calibri"/>
              </a:rPr>
              <a:t>ВОСПИТАНИЯ</a:t>
            </a:r>
            <a:endParaRPr sz="2667" dirty="0">
              <a:latin typeface="Calibri"/>
              <a:cs typeface="Calibri"/>
            </a:endParaRPr>
          </a:p>
          <a:p>
            <a:pPr marL="16933">
              <a:spcBef>
                <a:spcPts val="480"/>
              </a:spcBef>
            </a:pPr>
            <a:r>
              <a:rPr sz="2667" spc="-27" dirty="0">
                <a:solidFill>
                  <a:srgbClr val="7E7E7E"/>
                </a:solidFill>
                <a:latin typeface="Calibri"/>
                <a:cs typeface="Calibri"/>
              </a:rPr>
              <a:t>ФЕДЕРАЛЬНЫЙ</a:t>
            </a:r>
            <a:r>
              <a:rPr sz="2667" spc="-53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dirty="0">
                <a:solidFill>
                  <a:srgbClr val="7E7E7E"/>
                </a:solidFill>
                <a:latin typeface="Calibri"/>
                <a:cs typeface="Calibri"/>
              </a:rPr>
              <a:t>КАЛЕНДАРНЫЙ</a:t>
            </a:r>
            <a:r>
              <a:rPr sz="2667" spc="-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dirty="0">
                <a:solidFill>
                  <a:srgbClr val="7E7E7E"/>
                </a:solidFill>
                <a:latin typeface="Calibri"/>
                <a:cs typeface="Calibri"/>
              </a:rPr>
              <a:t>ПЛАН</a:t>
            </a:r>
            <a:r>
              <a:rPr sz="2667" spc="-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spc="-40" dirty="0">
                <a:solidFill>
                  <a:srgbClr val="7E7E7E"/>
                </a:solidFill>
                <a:latin typeface="Calibri"/>
                <a:cs typeface="Calibri"/>
              </a:rPr>
              <a:t>ВОСПИТАТЕЛЬНОЙ</a:t>
            </a:r>
            <a:r>
              <a:rPr sz="2667" spc="-6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spc="-13" dirty="0">
                <a:solidFill>
                  <a:srgbClr val="7E7E7E"/>
                </a:solidFill>
                <a:latin typeface="Calibri"/>
                <a:cs typeface="Calibri"/>
              </a:rPr>
              <a:t>РАБОТЫ</a:t>
            </a:r>
            <a:endParaRPr sz="2667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10810" y="778424"/>
            <a:ext cx="2820247" cy="672706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marR="6773">
              <a:spcBef>
                <a:spcPts val="127"/>
              </a:spcBef>
            </a:pPr>
            <a:r>
              <a:rPr sz="2133" b="1" dirty="0">
                <a:solidFill>
                  <a:srgbClr val="FF0000"/>
                </a:solidFill>
                <a:latin typeface="Calibri"/>
                <a:cs typeface="Calibri"/>
              </a:rPr>
              <a:t>Приказ</a:t>
            </a:r>
            <a:r>
              <a:rPr sz="2133" b="1" spc="-93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33" b="1" dirty="0">
                <a:solidFill>
                  <a:srgbClr val="FF0000"/>
                </a:solidFill>
                <a:latin typeface="Calibri"/>
                <a:cs typeface="Calibri"/>
              </a:rPr>
              <a:t>Минпроса</a:t>
            </a:r>
            <a:r>
              <a:rPr sz="2133" b="1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33" b="1" spc="-33" dirty="0">
                <a:solidFill>
                  <a:srgbClr val="FF0000"/>
                </a:solidFill>
                <a:latin typeface="Calibri"/>
                <a:cs typeface="Calibri"/>
              </a:rPr>
              <a:t>РФ</a:t>
            </a:r>
            <a:r>
              <a:rPr sz="2133" b="1" spc="667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33" b="1" dirty="0">
                <a:solidFill>
                  <a:srgbClr val="FF0000"/>
                </a:solidFill>
                <a:latin typeface="Calibri"/>
                <a:cs typeface="Calibri"/>
              </a:rPr>
              <a:t>от</a:t>
            </a:r>
            <a:r>
              <a:rPr sz="2133" b="1" spc="-47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33" b="1" dirty="0">
                <a:solidFill>
                  <a:srgbClr val="FF0000"/>
                </a:solidFill>
                <a:latin typeface="Calibri"/>
                <a:cs typeface="Calibri"/>
              </a:rPr>
              <a:t>24.11.</a:t>
            </a:r>
            <a:r>
              <a:rPr sz="2133" b="1" spc="-47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33" b="1" dirty="0">
                <a:solidFill>
                  <a:srgbClr val="FF0000"/>
                </a:solidFill>
                <a:latin typeface="Calibri"/>
                <a:cs typeface="Calibri"/>
              </a:rPr>
              <a:t>2022</a:t>
            </a:r>
            <a:r>
              <a:rPr sz="2133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33" b="1" dirty="0">
                <a:solidFill>
                  <a:srgbClr val="FF0000"/>
                </a:solidFill>
                <a:latin typeface="Calibri"/>
                <a:cs typeface="Calibri"/>
              </a:rPr>
              <a:t>г.</a:t>
            </a:r>
            <a:r>
              <a:rPr sz="2133" b="1" spc="-53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33" b="1" dirty="0">
                <a:solidFill>
                  <a:srgbClr val="FF0000"/>
                </a:solidFill>
                <a:latin typeface="Calibri"/>
                <a:cs typeface="Calibri"/>
              </a:rPr>
              <a:t>№</a:t>
            </a:r>
            <a:r>
              <a:rPr sz="2133" b="1" spc="-53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33" b="1" spc="-27" dirty="0">
                <a:solidFill>
                  <a:srgbClr val="FF0000"/>
                </a:solidFill>
                <a:latin typeface="Calibri"/>
                <a:cs typeface="Calibri"/>
              </a:rPr>
              <a:t>1023</a:t>
            </a:r>
            <a:endParaRPr sz="2133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665" y="262127"/>
            <a:ext cx="10182860" cy="1231900"/>
          </a:xfrm>
          <a:custGeom>
            <a:avLst/>
            <a:gdLst/>
            <a:ahLst/>
            <a:cxnLst/>
            <a:rect l="l" t="t" r="r" b="b"/>
            <a:pathLst>
              <a:path w="7637145" h="923925">
                <a:moveTo>
                  <a:pt x="7636764" y="0"/>
                </a:moveTo>
                <a:lnTo>
                  <a:pt x="0" y="0"/>
                </a:lnTo>
                <a:lnTo>
                  <a:pt x="0" y="923543"/>
                </a:lnTo>
                <a:lnTo>
                  <a:pt x="7636764" y="923543"/>
                </a:lnTo>
                <a:lnTo>
                  <a:pt x="76367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9838" y="286172"/>
            <a:ext cx="9919545" cy="75576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400" b="1" spc="-13" dirty="0">
                <a:solidFill>
                  <a:srgbClr val="8A3B67"/>
                </a:solidFill>
                <a:latin typeface="Calibri"/>
                <a:cs typeface="Calibri"/>
              </a:rPr>
              <a:t>Федеральная</a:t>
            </a:r>
            <a:r>
              <a:rPr sz="2400" b="1" spc="-53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2400" b="1" spc="-13" dirty="0">
                <a:solidFill>
                  <a:srgbClr val="8A3B67"/>
                </a:solidFill>
                <a:latin typeface="Calibri"/>
                <a:cs typeface="Calibri"/>
              </a:rPr>
              <a:t>адаптированная</a:t>
            </a:r>
            <a:r>
              <a:rPr sz="2400" b="1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2400" b="1" spc="-13" dirty="0">
                <a:solidFill>
                  <a:srgbClr val="8A3B67"/>
                </a:solidFill>
                <a:latin typeface="Calibri"/>
                <a:cs typeface="Calibri"/>
              </a:rPr>
              <a:t>образовательная</a:t>
            </a:r>
            <a:r>
              <a:rPr sz="2400" b="1" spc="-47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8A3B67"/>
                </a:solidFill>
                <a:latin typeface="Calibri"/>
                <a:cs typeface="Calibri"/>
              </a:rPr>
              <a:t>программа</a:t>
            </a:r>
            <a:r>
              <a:rPr sz="2400" b="1" spc="-20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2400" b="1" spc="-13" dirty="0">
                <a:solidFill>
                  <a:srgbClr val="8A3B67"/>
                </a:solidFill>
                <a:latin typeface="Calibri"/>
                <a:cs typeface="Calibri"/>
              </a:rPr>
              <a:t>основного</a:t>
            </a:r>
            <a:endParaRPr sz="2400">
              <a:latin typeface="Calibri"/>
              <a:cs typeface="Calibri"/>
            </a:endParaRPr>
          </a:p>
          <a:p>
            <a:pPr marL="16933"/>
            <a:r>
              <a:rPr sz="2400" b="1" dirty="0">
                <a:solidFill>
                  <a:srgbClr val="8A3B67"/>
                </a:solidFill>
                <a:latin typeface="Calibri"/>
                <a:cs typeface="Calibri"/>
              </a:rPr>
              <a:t>общего</a:t>
            </a:r>
            <a:r>
              <a:rPr sz="2400" b="1" spc="-53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8A3B67"/>
                </a:solidFill>
                <a:latin typeface="Calibri"/>
                <a:cs typeface="Calibri"/>
              </a:rPr>
              <a:t>образования</a:t>
            </a:r>
            <a:r>
              <a:rPr sz="2400" b="1" spc="-47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8A3B67"/>
                </a:solidFill>
                <a:latin typeface="Calibri"/>
                <a:cs typeface="Calibri"/>
              </a:rPr>
              <a:t>для</a:t>
            </a:r>
            <a:r>
              <a:rPr sz="2400" b="1" spc="-13" dirty="0">
                <a:solidFill>
                  <a:srgbClr val="8A3B67"/>
                </a:solidFill>
                <a:latin typeface="Calibri"/>
                <a:cs typeface="Calibri"/>
              </a:rPr>
              <a:t> обучающихся</a:t>
            </a:r>
            <a:r>
              <a:rPr sz="2400" b="1" spc="-27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8A3B67"/>
                </a:solidFill>
                <a:latin typeface="Calibri"/>
                <a:cs typeface="Calibri"/>
              </a:rPr>
              <a:t>с</a:t>
            </a:r>
            <a:r>
              <a:rPr sz="2400" b="1" spc="-27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2400" b="1" spc="-13" dirty="0">
                <a:solidFill>
                  <a:srgbClr val="8A3B67"/>
                </a:solidFill>
                <a:latin typeface="Calibri"/>
                <a:cs typeface="Calibri"/>
              </a:rPr>
              <a:t>ограниченными</a:t>
            </a:r>
            <a:r>
              <a:rPr sz="2400" b="1" spc="-47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2400" b="1" spc="-13" dirty="0">
                <a:solidFill>
                  <a:srgbClr val="8A3B67"/>
                </a:solidFill>
                <a:latin typeface="Calibri"/>
                <a:cs typeface="Calibri"/>
              </a:rPr>
              <a:t>возможностями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4113" y="1481326"/>
            <a:ext cx="11972713" cy="5377180"/>
          </a:xfrm>
          <a:custGeom>
            <a:avLst/>
            <a:gdLst/>
            <a:ahLst/>
            <a:cxnLst/>
            <a:rect l="l" t="t" r="r" b="b"/>
            <a:pathLst>
              <a:path w="8979535" h="4032885">
                <a:moveTo>
                  <a:pt x="8979408" y="0"/>
                </a:moveTo>
                <a:lnTo>
                  <a:pt x="0" y="0"/>
                </a:lnTo>
                <a:lnTo>
                  <a:pt x="0" y="4032504"/>
                </a:lnTo>
                <a:lnTo>
                  <a:pt x="8979408" y="4032504"/>
                </a:lnTo>
                <a:lnTo>
                  <a:pt x="89794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9838" y="910213"/>
            <a:ext cx="3138593" cy="1444113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6933">
              <a:spcBef>
                <a:spcPts val="980"/>
              </a:spcBef>
            </a:pPr>
            <a:r>
              <a:rPr sz="2400" b="1" dirty="0">
                <a:solidFill>
                  <a:srgbClr val="8A3B67"/>
                </a:solidFill>
                <a:latin typeface="Calibri"/>
                <a:cs typeface="Calibri"/>
              </a:rPr>
              <a:t>здоровья</a:t>
            </a:r>
            <a:r>
              <a:rPr sz="2400" b="1" spc="-93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2400" b="1" spc="-27" dirty="0">
                <a:solidFill>
                  <a:srgbClr val="8A3B67"/>
                </a:solidFill>
                <a:latin typeface="Calibri"/>
                <a:cs typeface="Calibri"/>
              </a:rPr>
              <a:t>(ФАОП</a:t>
            </a:r>
            <a:r>
              <a:rPr sz="2400" b="1" spc="-80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2400" b="1" spc="-27" dirty="0">
                <a:solidFill>
                  <a:srgbClr val="8A3B67"/>
                </a:solidFill>
                <a:latin typeface="Calibri"/>
                <a:cs typeface="Calibri"/>
              </a:rPr>
              <a:t>ООО)</a:t>
            </a:r>
            <a:endParaRPr sz="2400">
              <a:latin typeface="Calibri"/>
              <a:cs typeface="Calibri"/>
            </a:endParaRPr>
          </a:p>
          <a:p>
            <a:pPr marL="44872">
              <a:spcBef>
                <a:spcPts val="953"/>
              </a:spcBef>
            </a:pPr>
            <a:r>
              <a:rPr sz="2667" b="1" spc="-13" dirty="0">
                <a:solidFill>
                  <a:srgbClr val="7E7E7E"/>
                </a:solidFill>
                <a:latin typeface="Calibri"/>
                <a:cs typeface="Calibri"/>
              </a:rPr>
              <a:t>СТРУКТУРА</a:t>
            </a:r>
            <a:endParaRPr sz="2667">
              <a:latin typeface="Calibri"/>
              <a:cs typeface="Calibri"/>
            </a:endParaRPr>
          </a:p>
          <a:p>
            <a:pPr marL="44872"/>
            <a:r>
              <a:rPr sz="2667" dirty="0">
                <a:solidFill>
                  <a:srgbClr val="7E7E7E"/>
                </a:solidFill>
                <a:latin typeface="Calibri"/>
                <a:cs typeface="Calibri"/>
              </a:rPr>
              <a:t>ОБЩИЕ</a:t>
            </a:r>
            <a:r>
              <a:rPr sz="2667" spc="-47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spc="-13" dirty="0">
                <a:solidFill>
                  <a:srgbClr val="7E7E7E"/>
                </a:solidFill>
                <a:latin typeface="Calibri"/>
                <a:cs typeface="Calibri"/>
              </a:rPr>
              <a:t>ПОЛОЖЕНИЯ</a:t>
            </a:r>
            <a:endParaRPr sz="2667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8286" y="2316582"/>
            <a:ext cx="11527367" cy="4532716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</a:pPr>
            <a:r>
              <a:rPr sz="2667" spc="-47" dirty="0">
                <a:solidFill>
                  <a:srgbClr val="7E7E7E"/>
                </a:solidFill>
                <a:latin typeface="Calibri"/>
                <a:cs typeface="Calibri"/>
              </a:rPr>
              <a:t>ФАОП</a:t>
            </a:r>
            <a:r>
              <a:rPr sz="2667" spc="-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dirty="0">
                <a:solidFill>
                  <a:srgbClr val="7E7E7E"/>
                </a:solidFill>
                <a:latin typeface="Calibri"/>
                <a:cs typeface="Calibri"/>
              </a:rPr>
              <a:t>ООО</a:t>
            </a:r>
            <a:r>
              <a:rPr sz="2667" spc="-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dirty="0">
                <a:solidFill>
                  <a:srgbClr val="7E7E7E"/>
                </a:solidFill>
                <a:latin typeface="Calibri"/>
                <a:cs typeface="Calibri"/>
              </a:rPr>
              <a:t>для</a:t>
            </a:r>
            <a:r>
              <a:rPr sz="2667" spc="-13" dirty="0">
                <a:solidFill>
                  <a:srgbClr val="7E7E7E"/>
                </a:solidFill>
                <a:latin typeface="Calibri"/>
                <a:cs typeface="Calibri"/>
              </a:rPr>
              <a:t> обучающихся</a:t>
            </a:r>
            <a:r>
              <a:rPr sz="2667" spc="-8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dirty="0">
                <a:solidFill>
                  <a:srgbClr val="7E7E7E"/>
                </a:solidFill>
                <a:latin typeface="Calibri"/>
                <a:cs typeface="Calibri"/>
              </a:rPr>
              <a:t>с</a:t>
            </a:r>
            <a:r>
              <a:rPr sz="2667" spc="-7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dirty="0">
                <a:solidFill>
                  <a:srgbClr val="7E7E7E"/>
                </a:solidFill>
                <a:latin typeface="Calibri"/>
                <a:cs typeface="Calibri"/>
              </a:rPr>
              <a:t>нарушениями</a:t>
            </a:r>
            <a:r>
              <a:rPr sz="2667" spc="-53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dirty="0">
                <a:solidFill>
                  <a:srgbClr val="7E7E7E"/>
                </a:solidFill>
                <a:latin typeface="Calibri"/>
                <a:cs typeface="Calibri"/>
              </a:rPr>
              <a:t>слуха</a:t>
            </a:r>
            <a:r>
              <a:rPr sz="2667" spc="-33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dirty="0">
                <a:solidFill>
                  <a:srgbClr val="7E7E7E"/>
                </a:solidFill>
                <a:latin typeface="Calibri"/>
                <a:cs typeface="Calibri"/>
              </a:rPr>
              <a:t>(вар.</a:t>
            </a:r>
            <a:r>
              <a:rPr sz="2667" spc="-27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dirty="0">
                <a:solidFill>
                  <a:srgbClr val="7E7E7E"/>
                </a:solidFill>
                <a:latin typeface="Calibri"/>
                <a:cs typeface="Calibri"/>
              </a:rPr>
              <a:t>1.1.,</a:t>
            </a:r>
            <a:r>
              <a:rPr sz="2667" spc="-47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dirty="0">
                <a:solidFill>
                  <a:srgbClr val="7E7E7E"/>
                </a:solidFill>
                <a:latin typeface="Calibri"/>
                <a:cs typeface="Calibri"/>
              </a:rPr>
              <a:t>1.2.,</a:t>
            </a:r>
            <a:r>
              <a:rPr sz="2667" spc="-53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dirty="0">
                <a:solidFill>
                  <a:srgbClr val="7E7E7E"/>
                </a:solidFill>
                <a:latin typeface="Calibri"/>
                <a:cs typeface="Calibri"/>
              </a:rPr>
              <a:t>2.2.1.,</a:t>
            </a:r>
            <a:r>
              <a:rPr sz="2667" spc="-53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spc="-13" dirty="0">
                <a:solidFill>
                  <a:srgbClr val="7E7E7E"/>
                </a:solidFill>
                <a:latin typeface="Calibri"/>
                <a:cs typeface="Calibri"/>
              </a:rPr>
              <a:t>2.2.2.);</a:t>
            </a:r>
            <a:endParaRPr sz="2667" dirty="0">
              <a:latin typeface="Calibri"/>
              <a:cs typeface="Calibri"/>
            </a:endParaRPr>
          </a:p>
          <a:p>
            <a:pPr marL="16933">
              <a:spcBef>
                <a:spcPts val="7"/>
              </a:spcBef>
            </a:pPr>
            <a:r>
              <a:rPr sz="2667" spc="-33" dirty="0">
                <a:solidFill>
                  <a:srgbClr val="7E7E7E"/>
                </a:solidFill>
                <a:latin typeface="Calibri"/>
                <a:cs typeface="Calibri"/>
              </a:rPr>
              <a:t>ФАОП</a:t>
            </a:r>
            <a:r>
              <a:rPr sz="2667" spc="-53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dirty="0">
                <a:solidFill>
                  <a:srgbClr val="7E7E7E"/>
                </a:solidFill>
                <a:latin typeface="Calibri"/>
                <a:cs typeface="Calibri"/>
              </a:rPr>
              <a:t>ООО</a:t>
            </a:r>
            <a:r>
              <a:rPr sz="2667" spc="-6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dirty="0">
                <a:solidFill>
                  <a:srgbClr val="7E7E7E"/>
                </a:solidFill>
                <a:latin typeface="Calibri"/>
                <a:cs typeface="Calibri"/>
              </a:rPr>
              <a:t>для</a:t>
            </a:r>
            <a:r>
              <a:rPr sz="2667" spc="-47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dirty="0">
                <a:solidFill>
                  <a:srgbClr val="7E7E7E"/>
                </a:solidFill>
                <a:latin typeface="Calibri"/>
                <a:cs typeface="Calibri"/>
              </a:rPr>
              <a:t>слепых</a:t>
            </a:r>
            <a:r>
              <a:rPr sz="2667" spc="-33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spc="-13" dirty="0">
                <a:solidFill>
                  <a:srgbClr val="7E7E7E"/>
                </a:solidFill>
                <a:latin typeface="Calibri"/>
                <a:cs typeface="Calibri"/>
              </a:rPr>
              <a:t>обучающихся</a:t>
            </a:r>
            <a:r>
              <a:rPr sz="2667" spc="-93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dirty="0">
                <a:solidFill>
                  <a:srgbClr val="7E7E7E"/>
                </a:solidFill>
                <a:latin typeface="Calibri"/>
                <a:cs typeface="Calibri"/>
              </a:rPr>
              <a:t>(вар.</a:t>
            </a:r>
            <a:r>
              <a:rPr sz="2667" spc="-53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dirty="0">
                <a:solidFill>
                  <a:srgbClr val="7E7E7E"/>
                </a:solidFill>
                <a:latin typeface="Calibri"/>
                <a:cs typeface="Calibri"/>
              </a:rPr>
              <a:t>3.1.,</a:t>
            </a:r>
            <a:r>
              <a:rPr sz="2667" spc="-6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spc="-13" dirty="0">
                <a:solidFill>
                  <a:srgbClr val="7E7E7E"/>
                </a:solidFill>
                <a:latin typeface="Calibri"/>
                <a:cs typeface="Calibri"/>
              </a:rPr>
              <a:t>3.2.);</a:t>
            </a:r>
            <a:endParaRPr sz="2667" dirty="0">
              <a:latin typeface="Calibri"/>
              <a:cs typeface="Calibri"/>
            </a:endParaRPr>
          </a:p>
          <a:p>
            <a:pPr marL="16933"/>
            <a:r>
              <a:rPr sz="2667" spc="-33" dirty="0">
                <a:solidFill>
                  <a:srgbClr val="7E7E7E"/>
                </a:solidFill>
                <a:latin typeface="Calibri"/>
                <a:cs typeface="Calibri"/>
              </a:rPr>
              <a:t>ФАОП</a:t>
            </a:r>
            <a:r>
              <a:rPr sz="2667" spc="-47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dirty="0">
                <a:solidFill>
                  <a:srgbClr val="7E7E7E"/>
                </a:solidFill>
                <a:latin typeface="Calibri"/>
                <a:cs typeface="Calibri"/>
              </a:rPr>
              <a:t>ООО</a:t>
            </a:r>
            <a:r>
              <a:rPr sz="2667" spc="-53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dirty="0">
                <a:solidFill>
                  <a:srgbClr val="7E7E7E"/>
                </a:solidFill>
                <a:latin typeface="Calibri"/>
                <a:cs typeface="Calibri"/>
              </a:rPr>
              <a:t>для</a:t>
            </a:r>
            <a:r>
              <a:rPr sz="2667" spc="-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dirty="0">
                <a:solidFill>
                  <a:srgbClr val="7E7E7E"/>
                </a:solidFill>
                <a:latin typeface="Calibri"/>
                <a:cs typeface="Calibri"/>
              </a:rPr>
              <a:t>слабовидящих</a:t>
            </a:r>
            <a:r>
              <a:rPr sz="2667" spc="-6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spc="-13" dirty="0">
                <a:solidFill>
                  <a:srgbClr val="7E7E7E"/>
                </a:solidFill>
                <a:latin typeface="Calibri"/>
                <a:cs typeface="Calibri"/>
              </a:rPr>
              <a:t>обучающихся</a:t>
            </a:r>
            <a:r>
              <a:rPr sz="2667" spc="-67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dirty="0">
                <a:solidFill>
                  <a:srgbClr val="7E7E7E"/>
                </a:solidFill>
                <a:latin typeface="Calibri"/>
                <a:cs typeface="Calibri"/>
              </a:rPr>
              <a:t>(вар.</a:t>
            </a:r>
            <a:r>
              <a:rPr sz="2667" spc="-47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dirty="0">
                <a:solidFill>
                  <a:srgbClr val="7E7E7E"/>
                </a:solidFill>
                <a:latin typeface="Calibri"/>
                <a:cs typeface="Calibri"/>
              </a:rPr>
              <a:t>4.1.,</a:t>
            </a:r>
            <a:r>
              <a:rPr sz="2667" spc="-67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spc="-13" dirty="0">
                <a:solidFill>
                  <a:srgbClr val="7E7E7E"/>
                </a:solidFill>
                <a:latin typeface="Calibri"/>
                <a:cs typeface="Calibri"/>
              </a:rPr>
              <a:t>4.2.);</a:t>
            </a:r>
            <a:endParaRPr sz="2667" dirty="0">
              <a:latin typeface="Calibri"/>
              <a:cs typeface="Calibri"/>
            </a:endParaRPr>
          </a:p>
          <a:p>
            <a:pPr marL="16933" marR="3838691"/>
            <a:r>
              <a:rPr sz="2667" spc="-47" dirty="0">
                <a:solidFill>
                  <a:srgbClr val="7E7E7E"/>
                </a:solidFill>
                <a:latin typeface="Calibri"/>
                <a:cs typeface="Calibri"/>
              </a:rPr>
              <a:t>ФАОП</a:t>
            </a:r>
            <a:r>
              <a:rPr sz="2667" spc="-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dirty="0">
                <a:solidFill>
                  <a:srgbClr val="7E7E7E"/>
                </a:solidFill>
                <a:latin typeface="Calibri"/>
                <a:cs typeface="Calibri"/>
              </a:rPr>
              <a:t>ООО</a:t>
            </a:r>
            <a:r>
              <a:rPr sz="2667" spc="-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dirty="0">
                <a:solidFill>
                  <a:srgbClr val="7E7E7E"/>
                </a:solidFill>
                <a:latin typeface="Calibri"/>
                <a:cs typeface="Calibri"/>
              </a:rPr>
              <a:t>для</a:t>
            </a:r>
            <a:r>
              <a:rPr sz="2667" spc="-7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spc="-13" dirty="0">
                <a:solidFill>
                  <a:srgbClr val="7E7E7E"/>
                </a:solidFill>
                <a:latin typeface="Calibri"/>
                <a:cs typeface="Calibri"/>
              </a:rPr>
              <a:t>обучающихся</a:t>
            </a:r>
            <a:r>
              <a:rPr sz="2667" spc="-8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dirty="0">
                <a:solidFill>
                  <a:srgbClr val="7E7E7E"/>
                </a:solidFill>
                <a:latin typeface="Calibri"/>
                <a:cs typeface="Calibri"/>
              </a:rPr>
              <a:t>с</a:t>
            </a:r>
            <a:r>
              <a:rPr sz="2667" spc="-7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dirty="0">
                <a:solidFill>
                  <a:srgbClr val="7E7E7E"/>
                </a:solidFill>
                <a:latin typeface="Calibri"/>
                <a:cs typeface="Calibri"/>
              </a:rPr>
              <a:t>ТНР</a:t>
            </a:r>
            <a:r>
              <a:rPr sz="2667" spc="-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dirty="0">
                <a:solidFill>
                  <a:srgbClr val="7E7E7E"/>
                </a:solidFill>
                <a:latin typeface="Calibri"/>
                <a:cs typeface="Calibri"/>
              </a:rPr>
              <a:t>(вар.</a:t>
            </a:r>
            <a:r>
              <a:rPr sz="2667" spc="-27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dirty="0">
                <a:solidFill>
                  <a:srgbClr val="7E7E7E"/>
                </a:solidFill>
                <a:latin typeface="Calibri"/>
                <a:cs typeface="Calibri"/>
              </a:rPr>
              <a:t>5.1.,</a:t>
            </a:r>
            <a:r>
              <a:rPr sz="2667" spc="-47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spc="-13" dirty="0">
                <a:solidFill>
                  <a:srgbClr val="7E7E7E"/>
                </a:solidFill>
                <a:latin typeface="Calibri"/>
                <a:cs typeface="Calibri"/>
              </a:rPr>
              <a:t>5.2.); </a:t>
            </a:r>
            <a:r>
              <a:rPr sz="2667" spc="-33" dirty="0">
                <a:solidFill>
                  <a:srgbClr val="7E7E7E"/>
                </a:solidFill>
                <a:latin typeface="Calibri"/>
                <a:cs typeface="Calibri"/>
              </a:rPr>
              <a:t>ФАОП</a:t>
            </a:r>
            <a:r>
              <a:rPr sz="2667" spc="-47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dirty="0">
                <a:solidFill>
                  <a:srgbClr val="7E7E7E"/>
                </a:solidFill>
                <a:latin typeface="Calibri"/>
                <a:cs typeface="Calibri"/>
              </a:rPr>
              <a:t>ООО</a:t>
            </a:r>
            <a:r>
              <a:rPr sz="2667" spc="-53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dirty="0">
                <a:solidFill>
                  <a:srgbClr val="7E7E7E"/>
                </a:solidFill>
                <a:latin typeface="Calibri"/>
                <a:cs typeface="Calibri"/>
              </a:rPr>
              <a:t>для</a:t>
            </a:r>
            <a:r>
              <a:rPr sz="2667" spc="-33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spc="-13" dirty="0">
                <a:solidFill>
                  <a:srgbClr val="7E7E7E"/>
                </a:solidFill>
                <a:latin typeface="Calibri"/>
                <a:cs typeface="Calibri"/>
              </a:rPr>
              <a:t>обучающихся</a:t>
            </a:r>
            <a:r>
              <a:rPr sz="2667" spc="-87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dirty="0">
                <a:solidFill>
                  <a:srgbClr val="7E7E7E"/>
                </a:solidFill>
                <a:latin typeface="Calibri"/>
                <a:cs typeface="Calibri"/>
              </a:rPr>
              <a:t>с</a:t>
            </a:r>
            <a:r>
              <a:rPr sz="2667" spc="-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dirty="0">
                <a:solidFill>
                  <a:srgbClr val="7E7E7E"/>
                </a:solidFill>
                <a:latin typeface="Calibri"/>
                <a:cs typeface="Calibri"/>
              </a:rPr>
              <a:t>НОДА</a:t>
            </a:r>
            <a:r>
              <a:rPr sz="2667" spc="-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dirty="0">
                <a:solidFill>
                  <a:srgbClr val="7E7E7E"/>
                </a:solidFill>
                <a:latin typeface="Calibri"/>
                <a:cs typeface="Calibri"/>
              </a:rPr>
              <a:t>(вар.</a:t>
            </a:r>
            <a:r>
              <a:rPr sz="2667" spc="-47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dirty="0">
                <a:solidFill>
                  <a:srgbClr val="7E7E7E"/>
                </a:solidFill>
                <a:latin typeface="Calibri"/>
                <a:cs typeface="Calibri"/>
              </a:rPr>
              <a:t>6.1.,</a:t>
            </a:r>
            <a:r>
              <a:rPr sz="2667" spc="-67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dirty="0">
                <a:solidFill>
                  <a:srgbClr val="7E7E7E"/>
                </a:solidFill>
                <a:latin typeface="Calibri"/>
                <a:cs typeface="Calibri"/>
              </a:rPr>
              <a:t>6.2.</a:t>
            </a:r>
            <a:r>
              <a:rPr sz="2667" spc="-53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spc="-33" dirty="0">
                <a:solidFill>
                  <a:srgbClr val="7E7E7E"/>
                </a:solidFill>
                <a:latin typeface="Calibri"/>
                <a:cs typeface="Calibri"/>
              </a:rPr>
              <a:t>); ФАОП</a:t>
            </a:r>
            <a:r>
              <a:rPr sz="2667" spc="-47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dirty="0">
                <a:solidFill>
                  <a:srgbClr val="7E7E7E"/>
                </a:solidFill>
                <a:latin typeface="Calibri"/>
                <a:cs typeface="Calibri"/>
              </a:rPr>
              <a:t>ООО</a:t>
            </a:r>
            <a:r>
              <a:rPr sz="2667" spc="-47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dirty="0">
                <a:solidFill>
                  <a:srgbClr val="7E7E7E"/>
                </a:solidFill>
                <a:latin typeface="Calibri"/>
                <a:cs typeface="Calibri"/>
              </a:rPr>
              <a:t>для</a:t>
            </a:r>
            <a:r>
              <a:rPr sz="2667" spc="-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spc="-13" dirty="0">
                <a:solidFill>
                  <a:srgbClr val="7E7E7E"/>
                </a:solidFill>
                <a:latin typeface="Calibri"/>
                <a:cs typeface="Calibri"/>
              </a:rPr>
              <a:t>обучающихся</a:t>
            </a:r>
            <a:r>
              <a:rPr sz="2667" spc="-8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dirty="0">
                <a:solidFill>
                  <a:srgbClr val="7E7E7E"/>
                </a:solidFill>
                <a:latin typeface="Calibri"/>
                <a:cs typeface="Calibri"/>
              </a:rPr>
              <a:t>с</a:t>
            </a:r>
            <a:r>
              <a:rPr sz="2667" spc="-13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dirty="0">
                <a:solidFill>
                  <a:srgbClr val="7E7E7E"/>
                </a:solidFill>
                <a:latin typeface="Calibri"/>
                <a:cs typeface="Calibri"/>
              </a:rPr>
              <a:t>ЗПР</a:t>
            </a:r>
            <a:r>
              <a:rPr sz="2667" spc="-47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dirty="0">
                <a:solidFill>
                  <a:srgbClr val="7E7E7E"/>
                </a:solidFill>
                <a:latin typeface="Calibri"/>
                <a:cs typeface="Calibri"/>
              </a:rPr>
              <a:t>(вар.</a:t>
            </a:r>
            <a:r>
              <a:rPr sz="2667" spc="-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spc="-33" dirty="0">
                <a:solidFill>
                  <a:srgbClr val="7E7E7E"/>
                </a:solidFill>
                <a:latin typeface="Calibri"/>
                <a:cs typeface="Calibri"/>
              </a:rPr>
              <a:t>7).</a:t>
            </a:r>
            <a:endParaRPr sz="2667" dirty="0">
              <a:latin typeface="Calibri"/>
              <a:cs typeface="Calibri"/>
            </a:endParaRPr>
          </a:p>
          <a:p>
            <a:pPr marL="16933" marR="4234074"/>
            <a:r>
              <a:rPr sz="2667" spc="-33" dirty="0">
                <a:solidFill>
                  <a:srgbClr val="7E7E7E"/>
                </a:solidFill>
                <a:latin typeface="Calibri"/>
                <a:cs typeface="Calibri"/>
              </a:rPr>
              <a:t>ФАОП</a:t>
            </a:r>
            <a:r>
              <a:rPr sz="2667" spc="-53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dirty="0">
                <a:solidFill>
                  <a:srgbClr val="7E7E7E"/>
                </a:solidFill>
                <a:latin typeface="Calibri"/>
                <a:cs typeface="Calibri"/>
              </a:rPr>
              <a:t>ООО</a:t>
            </a:r>
            <a:r>
              <a:rPr sz="2667" spc="-53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dirty="0">
                <a:solidFill>
                  <a:srgbClr val="7E7E7E"/>
                </a:solidFill>
                <a:latin typeface="Calibri"/>
                <a:cs typeface="Calibri"/>
              </a:rPr>
              <a:t>для</a:t>
            </a:r>
            <a:r>
              <a:rPr sz="2667" spc="-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spc="-13" dirty="0">
                <a:solidFill>
                  <a:srgbClr val="7E7E7E"/>
                </a:solidFill>
                <a:latin typeface="Calibri"/>
                <a:cs typeface="Calibri"/>
              </a:rPr>
              <a:t>обучающихся</a:t>
            </a:r>
            <a:r>
              <a:rPr sz="2667" spc="-87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dirty="0">
                <a:solidFill>
                  <a:srgbClr val="7E7E7E"/>
                </a:solidFill>
                <a:latin typeface="Calibri"/>
                <a:cs typeface="Calibri"/>
              </a:rPr>
              <a:t>с</a:t>
            </a:r>
            <a:r>
              <a:rPr sz="2667" spc="-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spc="-67" dirty="0">
                <a:solidFill>
                  <a:srgbClr val="7E7E7E"/>
                </a:solidFill>
                <a:latin typeface="Calibri"/>
                <a:cs typeface="Calibri"/>
              </a:rPr>
              <a:t>РАС</a:t>
            </a:r>
            <a:r>
              <a:rPr sz="2667" spc="-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dirty="0">
                <a:solidFill>
                  <a:srgbClr val="7E7E7E"/>
                </a:solidFill>
                <a:latin typeface="Calibri"/>
                <a:cs typeface="Calibri"/>
              </a:rPr>
              <a:t>(вар.</a:t>
            </a:r>
            <a:r>
              <a:rPr sz="2667" spc="-47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dirty="0">
                <a:solidFill>
                  <a:srgbClr val="7E7E7E"/>
                </a:solidFill>
                <a:latin typeface="Calibri"/>
                <a:cs typeface="Calibri"/>
              </a:rPr>
              <a:t>8.1.,</a:t>
            </a:r>
            <a:r>
              <a:rPr sz="2667" spc="-53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spc="-13" dirty="0">
                <a:solidFill>
                  <a:srgbClr val="7E7E7E"/>
                </a:solidFill>
                <a:latin typeface="Calibri"/>
                <a:cs typeface="Calibri"/>
              </a:rPr>
              <a:t>8.2.). ПРИЛОЖЕНИЯ</a:t>
            </a:r>
            <a:endParaRPr sz="2667" dirty="0">
              <a:latin typeface="Calibri"/>
              <a:cs typeface="Calibri"/>
            </a:endParaRPr>
          </a:p>
          <a:p>
            <a:pPr marL="16933"/>
            <a:r>
              <a:rPr sz="2667" spc="-13" dirty="0">
                <a:solidFill>
                  <a:srgbClr val="7E7E7E"/>
                </a:solidFill>
                <a:latin typeface="Calibri"/>
                <a:cs typeface="Calibri"/>
              </a:rPr>
              <a:t>Приложение</a:t>
            </a:r>
            <a:r>
              <a:rPr sz="2667" spc="-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dirty="0">
                <a:solidFill>
                  <a:srgbClr val="7E7E7E"/>
                </a:solidFill>
                <a:latin typeface="Calibri"/>
                <a:cs typeface="Calibri"/>
              </a:rPr>
              <a:t>1.</a:t>
            </a:r>
            <a:r>
              <a:rPr sz="2667" spc="-47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dirty="0">
                <a:solidFill>
                  <a:srgbClr val="7E7E7E"/>
                </a:solidFill>
                <a:latin typeface="Calibri"/>
                <a:cs typeface="Calibri"/>
              </a:rPr>
              <a:t>Программа</a:t>
            </a:r>
            <a:r>
              <a:rPr sz="2667" spc="-73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dirty="0">
                <a:solidFill>
                  <a:srgbClr val="7E7E7E"/>
                </a:solidFill>
                <a:latin typeface="Calibri"/>
                <a:cs typeface="Calibri"/>
              </a:rPr>
              <a:t>формирования</a:t>
            </a:r>
            <a:r>
              <a:rPr sz="2667" spc="-73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spc="-33" dirty="0">
                <a:solidFill>
                  <a:srgbClr val="7E7E7E"/>
                </a:solidFill>
                <a:latin typeface="Calibri"/>
                <a:cs typeface="Calibri"/>
              </a:rPr>
              <a:t>УУД</a:t>
            </a:r>
            <a:endParaRPr sz="2667" dirty="0">
              <a:latin typeface="Calibri"/>
              <a:cs typeface="Calibri"/>
            </a:endParaRPr>
          </a:p>
          <a:p>
            <a:pPr marL="16933"/>
            <a:r>
              <a:rPr sz="2667" spc="-13" dirty="0">
                <a:solidFill>
                  <a:srgbClr val="7E7E7E"/>
                </a:solidFill>
                <a:latin typeface="Calibri"/>
                <a:cs typeface="Calibri"/>
              </a:rPr>
              <a:t>Приложение</a:t>
            </a:r>
            <a:r>
              <a:rPr sz="2667" spc="-47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dirty="0">
                <a:solidFill>
                  <a:srgbClr val="7E7E7E"/>
                </a:solidFill>
                <a:latin typeface="Calibri"/>
                <a:cs typeface="Calibri"/>
              </a:rPr>
              <a:t>2</a:t>
            </a:r>
            <a:r>
              <a:rPr sz="2667" spc="-47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dirty="0">
                <a:solidFill>
                  <a:srgbClr val="7E7E7E"/>
                </a:solidFill>
                <a:latin typeface="Calibri"/>
                <a:cs typeface="Calibri"/>
              </a:rPr>
              <a:t>.</a:t>
            </a:r>
            <a:r>
              <a:rPr sz="2667" spc="-33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spc="-13" dirty="0">
                <a:solidFill>
                  <a:srgbClr val="7E7E7E"/>
                </a:solidFill>
                <a:latin typeface="Calibri"/>
                <a:cs typeface="Calibri"/>
              </a:rPr>
              <a:t>Федеральная</a:t>
            </a:r>
            <a:r>
              <a:rPr sz="2667" spc="-7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dirty="0">
                <a:solidFill>
                  <a:srgbClr val="7E7E7E"/>
                </a:solidFill>
                <a:latin typeface="Calibri"/>
                <a:cs typeface="Calibri"/>
              </a:rPr>
              <a:t>рабочая</a:t>
            </a:r>
            <a:r>
              <a:rPr sz="2667" spc="-6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dirty="0">
                <a:solidFill>
                  <a:srgbClr val="7E7E7E"/>
                </a:solidFill>
                <a:latin typeface="Calibri"/>
                <a:cs typeface="Calibri"/>
              </a:rPr>
              <a:t>программа</a:t>
            </a:r>
            <a:r>
              <a:rPr sz="2667" spc="-8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spc="-13" dirty="0">
                <a:solidFill>
                  <a:srgbClr val="7E7E7E"/>
                </a:solidFill>
                <a:latin typeface="Calibri"/>
                <a:cs typeface="Calibri"/>
              </a:rPr>
              <a:t>воспитания</a:t>
            </a:r>
            <a:endParaRPr sz="2667" dirty="0">
              <a:latin typeface="Calibri"/>
              <a:cs typeface="Calibri"/>
            </a:endParaRPr>
          </a:p>
          <a:p>
            <a:pPr marL="16933"/>
            <a:r>
              <a:rPr sz="2667" spc="-13" dirty="0">
                <a:solidFill>
                  <a:srgbClr val="7E7E7E"/>
                </a:solidFill>
                <a:latin typeface="Calibri"/>
                <a:cs typeface="Calibri"/>
              </a:rPr>
              <a:t>Приложения</a:t>
            </a:r>
            <a:r>
              <a:rPr sz="2667" spc="-6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dirty="0">
                <a:solidFill>
                  <a:srgbClr val="7E7E7E"/>
                </a:solidFill>
                <a:latin typeface="Calibri"/>
                <a:cs typeface="Calibri"/>
              </a:rPr>
              <a:t>3</a:t>
            </a:r>
            <a:r>
              <a:rPr sz="2667" spc="-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dirty="0">
                <a:solidFill>
                  <a:srgbClr val="7E7E7E"/>
                </a:solidFill>
                <a:latin typeface="Calibri"/>
                <a:cs typeface="Calibri"/>
              </a:rPr>
              <a:t>–</a:t>
            </a:r>
            <a:r>
              <a:rPr sz="2667" spc="-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dirty="0">
                <a:solidFill>
                  <a:srgbClr val="7E7E7E"/>
                </a:solidFill>
                <a:latin typeface="Calibri"/>
                <a:cs typeface="Calibri"/>
              </a:rPr>
              <a:t>16.</a:t>
            </a:r>
            <a:r>
              <a:rPr sz="2667" spc="-47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dirty="0">
                <a:solidFill>
                  <a:srgbClr val="7E7E7E"/>
                </a:solidFill>
                <a:latin typeface="Calibri"/>
                <a:cs typeface="Calibri"/>
              </a:rPr>
              <a:t>Программы</a:t>
            </a:r>
            <a:r>
              <a:rPr sz="2667" spc="-67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spc="-13" dirty="0">
                <a:solidFill>
                  <a:srgbClr val="7E7E7E"/>
                </a:solidFill>
                <a:latin typeface="Calibri"/>
                <a:cs typeface="Calibri"/>
              </a:rPr>
              <a:t>коррекционной</a:t>
            </a:r>
            <a:r>
              <a:rPr sz="2667" spc="-6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dirty="0">
                <a:solidFill>
                  <a:srgbClr val="7E7E7E"/>
                </a:solidFill>
                <a:latin typeface="Calibri"/>
                <a:cs typeface="Calibri"/>
              </a:rPr>
              <a:t>работы</a:t>
            </a:r>
            <a:r>
              <a:rPr sz="2667" spc="-53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dirty="0">
                <a:solidFill>
                  <a:srgbClr val="7E7E7E"/>
                </a:solidFill>
                <a:latin typeface="Calibri"/>
                <a:cs typeface="Calibri"/>
              </a:rPr>
              <a:t>по</a:t>
            </a:r>
            <a:r>
              <a:rPr sz="2667" spc="-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667" spc="-13" dirty="0">
                <a:solidFill>
                  <a:srgbClr val="7E7E7E"/>
                </a:solidFill>
                <a:latin typeface="Calibri"/>
                <a:cs typeface="Calibri"/>
              </a:rPr>
              <a:t>вариантам</a:t>
            </a:r>
            <a:endParaRPr sz="2667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45879" y="1120139"/>
            <a:ext cx="2820247" cy="672706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marR="6773">
              <a:spcBef>
                <a:spcPts val="127"/>
              </a:spcBef>
            </a:pPr>
            <a:r>
              <a:rPr sz="2133" b="1" dirty="0">
                <a:solidFill>
                  <a:srgbClr val="FF0000"/>
                </a:solidFill>
                <a:latin typeface="Calibri"/>
                <a:cs typeface="Calibri"/>
              </a:rPr>
              <a:t>Приказ</a:t>
            </a:r>
            <a:r>
              <a:rPr sz="2133" b="1" spc="-93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33" b="1" dirty="0">
                <a:solidFill>
                  <a:srgbClr val="FF0000"/>
                </a:solidFill>
                <a:latin typeface="Calibri"/>
                <a:cs typeface="Calibri"/>
              </a:rPr>
              <a:t>Минпроса</a:t>
            </a:r>
            <a:r>
              <a:rPr sz="2133" b="1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33" b="1" spc="-33" dirty="0">
                <a:solidFill>
                  <a:srgbClr val="FF0000"/>
                </a:solidFill>
                <a:latin typeface="Calibri"/>
                <a:cs typeface="Calibri"/>
              </a:rPr>
              <a:t>РФ</a:t>
            </a:r>
            <a:r>
              <a:rPr sz="2133" b="1" spc="667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33" b="1" dirty="0">
                <a:solidFill>
                  <a:srgbClr val="FF0000"/>
                </a:solidFill>
                <a:latin typeface="Calibri"/>
                <a:cs typeface="Calibri"/>
              </a:rPr>
              <a:t>от</a:t>
            </a:r>
            <a:r>
              <a:rPr sz="2133" b="1" spc="-47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33" b="1" dirty="0">
                <a:solidFill>
                  <a:srgbClr val="FF0000"/>
                </a:solidFill>
                <a:latin typeface="Calibri"/>
                <a:cs typeface="Calibri"/>
              </a:rPr>
              <a:t>24.11.</a:t>
            </a:r>
            <a:r>
              <a:rPr sz="2133" b="1" spc="-47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33" b="1" dirty="0">
                <a:solidFill>
                  <a:srgbClr val="FF0000"/>
                </a:solidFill>
                <a:latin typeface="Calibri"/>
                <a:cs typeface="Calibri"/>
              </a:rPr>
              <a:t>2022</a:t>
            </a:r>
            <a:r>
              <a:rPr sz="2133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33" b="1" dirty="0">
                <a:solidFill>
                  <a:srgbClr val="FF0000"/>
                </a:solidFill>
                <a:latin typeface="Calibri"/>
                <a:cs typeface="Calibri"/>
              </a:rPr>
              <a:t>г.</a:t>
            </a:r>
            <a:r>
              <a:rPr sz="2133" b="1" spc="-53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33" b="1" dirty="0">
                <a:solidFill>
                  <a:srgbClr val="FF0000"/>
                </a:solidFill>
                <a:latin typeface="Calibri"/>
                <a:cs typeface="Calibri"/>
              </a:rPr>
              <a:t>№</a:t>
            </a:r>
            <a:r>
              <a:rPr sz="2133" b="1" spc="-47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33" b="1" spc="-27" dirty="0">
                <a:solidFill>
                  <a:srgbClr val="FF0000"/>
                </a:solidFill>
                <a:latin typeface="Calibri"/>
                <a:cs typeface="Calibri"/>
              </a:rPr>
              <a:t>1025</a:t>
            </a:r>
            <a:endParaRPr sz="2133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665" y="262127"/>
            <a:ext cx="10182860" cy="1231900"/>
          </a:xfrm>
          <a:custGeom>
            <a:avLst/>
            <a:gdLst/>
            <a:ahLst/>
            <a:cxnLst/>
            <a:rect l="l" t="t" r="r" b="b"/>
            <a:pathLst>
              <a:path w="7637145" h="923925">
                <a:moveTo>
                  <a:pt x="7636764" y="0"/>
                </a:moveTo>
                <a:lnTo>
                  <a:pt x="0" y="0"/>
                </a:lnTo>
                <a:lnTo>
                  <a:pt x="0" y="923543"/>
                </a:lnTo>
                <a:lnTo>
                  <a:pt x="7636764" y="923543"/>
                </a:lnTo>
                <a:lnTo>
                  <a:pt x="76367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9838" y="286173"/>
            <a:ext cx="8748607" cy="112509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400" b="1" spc="-13" dirty="0">
                <a:solidFill>
                  <a:srgbClr val="8A3B67"/>
                </a:solidFill>
                <a:latin typeface="Calibri"/>
                <a:cs typeface="Calibri"/>
              </a:rPr>
              <a:t>Федеральная</a:t>
            </a:r>
            <a:r>
              <a:rPr sz="2400" b="1" spc="-73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2400" b="1" spc="-13" dirty="0">
                <a:solidFill>
                  <a:srgbClr val="8A3B67"/>
                </a:solidFill>
                <a:latin typeface="Calibri"/>
                <a:cs typeface="Calibri"/>
              </a:rPr>
              <a:t>адаптированная</a:t>
            </a:r>
            <a:r>
              <a:rPr sz="2400" b="1" spc="-20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8A3B67"/>
                </a:solidFill>
                <a:latin typeface="Calibri"/>
                <a:cs typeface="Calibri"/>
              </a:rPr>
              <a:t>основная</a:t>
            </a:r>
            <a:r>
              <a:rPr sz="2400" b="1" spc="-40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2400" b="1" spc="-13" dirty="0">
                <a:solidFill>
                  <a:srgbClr val="8A3B67"/>
                </a:solidFill>
                <a:latin typeface="Calibri"/>
                <a:cs typeface="Calibri"/>
              </a:rPr>
              <a:t>общеобразовательная</a:t>
            </a:r>
            <a:endParaRPr sz="2400">
              <a:latin typeface="Calibri"/>
              <a:cs typeface="Calibri"/>
            </a:endParaRPr>
          </a:p>
          <a:p>
            <a:pPr marL="16933"/>
            <a:r>
              <a:rPr sz="2400" b="1" dirty="0">
                <a:solidFill>
                  <a:srgbClr val="8A3B67"/>
                </a:solidFill>
                <a:latin typeface="Calibri"/>
                <a:cs typeface="Calibri"/>
              </a:rPr>
              <a:t>программа</a:t>
            </a:r>
            <a:r>
              <a:rPr sz="2400" b="1" spc="-40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8A3B67"/>
                </a:solidFill>
                <a:latin typeface="Calibri"/>
                <a:cs typeface="Calibri"/>
              </a:rPr>
              <a:t>образования</a:t>
            </a:r>
            <a:r>
              <a:rPr sz="2400" b="1" spc="-67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2400" b="1" spc="-13" dirty="0">
                <a:solidFill>
                  <a:srgbClr val="8A3B67"/>
                </a:solidFill>
                <a:latin typeface="Calibri"/>
                <a:cs typeface="Calibri"/>
              </a:rPr>
              <a:t>обучающихся</a:t>
            </a:r>
            <a:r>
              <a:rPr sz="2400" b="1" spc="-33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8A3B67"/>
                </a:solidFill>
                <a:latin typeface="Calibri"/>
                <a:cs typeface="Calibri"/>
              </a:rPr>
              <a:t>с</a:t>
            </a:r>
            <a:r>
              <a:rPr sz="2400" b="1" spc="-20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8A3B67"/>
                </a:solidFill>
                <a:latin typeface="Calibri"/>
                <a:cs typeface="Calibri"/>
              </a:rPr>
              <a:t>умственной</a:t>
            </a:r>
            <a:r>
              <a:rPr sz="2400" b="1" spc="-33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2400" b="1" spc="-13" dirty="0">
                <a:solidFill>
                  <a:srgbClr val="8A3B67"/>
                </a:solidFill>
                <a:latin typeface="Calibri"/>
                <a:cs typeface="Calibri"/>
              </a:rPr>
              <a:t>отсталостью</a:t>
            </a:r>
            <a:endParaRPr sz="2400">
              <a:latin typeface="Calibri"/>
              <a:cs typeface="Calibri"/>
            </a:endParaRPr>
          </a:p>
          <a:p>
            <a:pPr marL="16933"/>
            <a:r>
              <a:rPr sz="2400" b="1" spc="-13" dirty="0">
                <a:solidFill>
                  <a:srgbClr val="8A3B67"/>
                </a:solidFill>
                <a:latin typeface="Calibri"/>
                <a:cs typeface="Calibri"/>
              </a:rPr>
              <a:t>(интеллектуальными</a:t>
            </a:r>
            <a:r>
              <a:rPr sz="2400" b="1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2400" b="1" spc="-13" dirty="0">
                <a:solidFill>
                  <a:srgbClr val="8A3B67"/>
                </a:solidFill>
                <a:latin typeface="Calibri"/>
                <a:cs typeface="Calibri"/>
              </a:rPr>
              <a:t>нарушениями)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5663" y="1493519"/>
            <a:ext cx="12087013" cy="5068147"/>
          </a:xfrm>
          <a:custGeom>
            <a:avLst/>
            <a:gdLst/>
            <a:ahLst/>
            <a:cxnLst/>
            <a:rect l="l" t="t" r="r" b="b"/>
            <a:pathLst>
              <a:path w="9065260" h="3801110">
                <a:moveTo>
                  <a:pt x="9064752" y="0"/>
                </a:moveTo>
                <a:lnTo>
                  <a:pt x="0" y="0"/>
                </a:lnTo>
                <a:lnTo>
                  <a:pt x="0" y="3800855"/>
                </a:lnTo>
                <a:lnTo>
                  <a:pt x="9064752" y="3800855"/>
                </a:lnTo>
                <a:lnTo>
                  <a:pt x="90647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9837" y="1312461"/>
            <a:ext cx="11877040" cy="5167505"/>
          </a:xfrm>
          <a:prstGeom prst="rect">
            <a:avLst/>
          </a:prstGeom>
        </p:spPr>
        <p:txBody>
          <a:bodyPr vert="horz" wrap="square" lIns="0" tIns="220980" rIns="0" bIns="0" rtlCol="0">
            <a:spAutoFit/>
          </a:bodyPr>
          <a:lstStyle/>
          <a:p>
            <a:pPr marL="16933">
              <a:spcBef>
                <a:spcPts val="1740"/>
              </a:spcBef>
            </a:pPr>
            <a:r>
              <a:rPr sz="2533" dirty="0">
                <a:solidFill>
                  <a:srgbClr val="7E7E7E"/>
                </a:solidFill>
                <a:latin typeface="Calibri"/>
                <a:cs typeface="Calibri"/>
              </a:rPr>
              <a:t>В</a:t>
            </a:r>
            <a:r>
              <a:rPr sz="2533" spc="-6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533" spc="-13" dirty="0">
                <a:solidFill>
                  <a:srgbClr val="7E7E7E"/>
                </a:solidFill>
                <a:latin typeface="Calibri"/>
                <a:cs typeface="Calibri"/>
              </a:rPr>
              <a:t>соответствии</a:t>
            </a:r>
            <a:r>
              <a:rPr sz="2533" spc="-27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533" dirty="0">
                <a:solidFill>
                  <a:srgbClr val="7E7E7E"/>
                </a:solidFill>
                <a:latin typeface="Calibri"/>
                <a:cs typeface="Calibri"/>
              </a:rPr>
              <a:t>с</a:t>
            </a:r>
            <a:r>
              <a:rPr sz="2533" spc="-53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533" spc="-33" dirty="0">
                <a:solidFill>
                  <a:srgbClr val="7E7E7E"/>
                </a:solidFill>
                <a:latin typeface="Calibri"/>
                <a:cs typeface="Calibri"/>
              </a:rPr>
              <a:t>ФАООП </a:t>
            </a:r>
            <a:r>
              <a:rPr sz="2533" spc="-13" dirty="0">
                <a:solidFill>
                  <a:srgbClr val="7E7E7E"/>
                </a:solidFill>
                <a:latin typeface="Calibri"/>
                <a:cs typeface="Calibri"/>
              </a:rPr>
              <a:t>образовательная</a:t>
            </a:r>
            <a:r>
              <a:rPr sz="2533" spc="-27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533" dirty="0">
                <a:solidFill>
                  <a:srgbClr val="7E7E7E"/>
                </a:solidFill>
                <a:latin typeface="Calibri"/>
                <a:cs typeface="Calibri"/>
              </a:rPr>
              <a:t>организация</a:t>
            </a:r>
            <a:r>
              <a:rPr sz="2533" spc="-33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533" spc="-13" dirty="0">
                <a:solidFill>
                  <a:srgbClr val="7E7E7E"/>
                </a:solidFill>
                <a:latin typeface="Calibri"/>
                <a:cs typeface="Calibri"/>
              </a:rPr>
              <a:t>разрабатывает:</a:t>
            </a:r>
            <a:endParaRPr sz="2533">
              <a:latin typeface="Calibri"/>
              <a:cs typeface="Calibri"/>
            </a:endParaRPr>
          </a:p>
          <a:p>
            <a:pPr marL="16933">
              <a:spcBef>
                <a:spcPts val="1607"/>
              </a:spcBef>
            </a:pPr>
            <a:r>
              <a:rPr sz="2533" dirty="0">
                <a:solidFill>
                  <a:srgbClr val="7E7E7E"/>
                </a:solidFill>
                <a:latin typeface="Calibri"/>
                <a:cs typeface="Calibri"/>
              </a:rPr>
              <a:t>АООП</a:t>
            </a:r>
            <a:r>
              <a:rPr sz="2533" spc="-27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533" spc="-13" dirty="0">
                <a:solidFill>
                  <a:srgbClr val="7E7E7E"/>
                </a:solidFill>
                <a:latin typeface="Calibri"/>
                <a:cs typeface="Calibri"/>
              </a:rPr>
              <a:t>образования</a:t>
            </a:r>
            <a:r>
              <a:rPr sz="2533" spc="-27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533" spc="-13" dirty="0">
                <a:solidFill>
                  <a:srgbClr val="7E7E7E"/>
                </a:solidFill>
                <a:latin typeface="Calibri"/>
                <a:cs typeface="Calibri"/>
              </a:rPr>
              <a:t>обучающихся</a:t>
            </a:r>
            <a:r>
              <a:rPr sz="2533" spc="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533" b="1" dirty="0">
                <a:solidFill>
                  <a:srgbClr val="7E7E7E"/>
                </a:solidFill>
                <a:latin typeface="Calibri"/>
                <a:cs typeface="Calibri"/>
              </a:rPr>
              <a:t>с</a:t>
            </a:r>
            <a:r>
              <a:rPr sz="2533" b="1" spc="-33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533" b="1" dirty="0">
                <a:solidFill>
                  <a:srgbClr val="7E7E7E"/>
                </a:solidFill>
                <a:latin typeface="Calibri"/>
                <a:cs typeface="Calibri"/>
              </a:rPr>
              <a:t>УО</a:t>
            </a:r>
            <a:r>
              <a:rPr sz="2533" b="1" spc="-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533" dirty="0">
                <a:solidFill>
                  <a:srgbClr val="7E7E7E"/>
                </a:solidFill>
                <a:latin typeface="Calibri"/>
                <a:cs typeface="Calibri"/>
              </a:rPr>
              <a:t>(с</a:t>
            </a:r>
            <a:r>
              <a:rPr sz="2533" spc="-47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533" dirty="0">
                <a:solidFill>
                  <a:srgbClr val="7E7E7E"/>
                </a:solidFill>
                <a:latin typeface="Calibri"/>
                <a:cs typeface="Calibri"/>
              </a:rPr>
              <a:t>1</a:t>
            </a:r>
            <a:r>
              <a:rPr sz="2533" spc="-53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533" dirty="0">
                <a:solidFill>
                  <a:srgbClr val="7E7E7E"/>
                </a:solidFill>
                <a:latin typeface="Calibri"/>
                <a:cs typeface="Calibri"/>
              </a:rPr>
              <a:t>по</a:t>
            </a:r>
            <a:r>
              <a:rPr sz="2533" spc="-27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533" dirty="0">
                <a:solidFill>
                  <a:srgbClr val="7E7E7E"/>
                </a:solidFill>
                <a:latin typeface="Calibri"/>
                <a:cs typeface="Calibri"/>
              </a:rPr>
              <a:t>9</a:t>
            </a:r>
            <a:r>
              <a:rPr sz="2533" spc="-47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533" dirty="0">
                <a:solidFill>
                  <a:srgbClr val="7E7E7E"/>
                </a:solidFill>
                <a:latin typeface="Calibri"/>
                <a:cs typeface="Calibri"/>
              </a:rPr>
              <a:t>и</a:t>
            </a:r>
            <a:r>
              <a:rPr sz="2533" spc="-47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533" dirty="0">
                <a:solidFill>
                  <a:srgbClr val="7E7E7E"/>
                </a:solidFill>
                <a:latin typeface="Calibri"/>
                <a:cs typeface="Calibri"/>
              </a:rPr>
              <a:t>с</a:t>
            </a:r>
            <a:r>
              <a:rPr sz="2533" spc="-47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533" dirty="0">
                <a:solidFill>
                  <a:srgbClr val="7E7E7E"/>
                </a:solidFill>
                <a:latin typeface="Calibri"/>
                <a:cs typeface="Calibri"/>
              </a:rPr>
              <a:t>10</a:t>
            </a:r>
            <a:r>
              <a:rPr sz="2533" spc="-33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533" dirty="0">
                <a:solidFill>
                  <a:srgbClr val="7E7E7E"/>
                </a:solidFill>
                <a:latin typeface="Calibri"/>
                <a:cs typeface="Calibri"/>
              </a:rPr>
              <a:t>по</a:t>
            </a:r>
            <a:r>
              <a:rPr sz="2533" spc="-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533" dirty="0">
                <a:solidFill>
                  <a:srgbClr val="7E7E7E"/>
                </a:solidFill>
                <a:latin typeface="Calibri"/>
                <a:cs typeface="Calibri"/>
              </a:rPr>
              <a:t>12</a:t>
            </a:r>
            <a:r>
              <a:rPr sz="2533" spc="-33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533" dirty="0">
                <a:solidFill>
                  <a:srgbClr val="7E7E7E"/>
                </a:solidFill>
                <a:latin typeface="Calibri"/>
                <a:cs typeface="Calibri"/>
              </a:rPr>
              <a:t>кл.);</a:t>
            </a:r>
            <a:r>
              <a:rPr sz="2533" spc="-27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533" dirty="0">
                <a:solidFill>
                  <a:srgbClr val="7E7E7E"/>
                </a:solidFill>
                <a:latin typeface="Calibri"/>
                <a:cs typeface="Calibri"/>
              </a:rPr>
              <a:t>вар.1</a:t>
            </a:r>
            <a:r>
              <a:rPr sz="2533" spc="-53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533" dirty="0">
                <a:solidFill>
                  <a:srgbClr val="7E7E7E"/>
                </a:solidFill>
                <a:latin typeface="Calibri"/>
                <a:cs typeface="Calibri"/>
              </a:rPr>
              <a:t>и</a:t>
            </a:r>
            <a:r>
              <a:rPr sz="2533" spc="-47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533" spc="-33" dirty="0">
                <a:solidFill>
                  <a:srgbClr val="7E7E7E"/>
                </a:solidFill>
                <a:latin typeface="Calibri"/>
                <a:cs typeface="Calibri"/>
              </a:rPr>
              <a:t>2.</a:t>
            </a:r>
            <a:endParaRPr sz="2533">
              <a:latin typeface="Calibri"/>
              <a:cs typeface="Calibri"/>
            </a:endParaRPr>
          </a:p>
          <a:p>
            <a:pPr marL="16933">
              <a:spcBef>
                <a:spcPts val="1600"/>
              </a:spcBef>
            </a:pPr>
            <a:r>
              <a:rPr sz="2533" dirty="0">
                <a:solidFill>
                  <a:srgbClr val="7E7E7E"/>
                </a:solidFill>
                <a:latin typeface="Calibri"/>
                <a:cs typeface="Calibri"/>
              </a:rPr>
              <a:t>АООП</a:t>
            </a:r>
            <a:r>
              <a:rPr sz="2533" spc="-33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533" spc="-13" dirty="0">
                <a:solidFill>
                  <a:srgbClr val="7E7E7E"/>
                </a:solidFill>
                <a:latin typeface="Calibri"/>
                <a:cs typeface="Calibri"/>
              </a:rPr>
              <a:t>образования</a:t>
            </a:r>
            <a:r>
              <a:rPr sz="2533" spc="-33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533" b="1" spc="-13" dirty="0">
                <a:solidFill>
                  <a:srgbClr val="7E7E7E"/>
                </a:solidFill>
                <a:latin typeface="Calibri"/>
                <a:cs typeface="Calibri"/>
              </a:rPr>
              <a:t>глухих</a:t>
            </a:r>
            <a:r>
              <a:rPr sz="2533" b="1" spc="-27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533" b="1" spc="-13" dirty="0">
                <a:solidFill>
                  <a:srgbClr val="7E7E7E"/>
                </a:solidFill>
                <a:latin typeface="Calibri"/>
                <a:cs typeface="Calibri"/>
              </a:rPr>
              <a:t>обучающихся</a:t>
            </a:r>
            <a:r>
              <a:rPr sz="2533" b="1" spc="-7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533" b="1" dirty="0">
                <a:solidFill>
                  <a:srgbClr val="7E7E7E"/>
                </a:solidFill>
                <a:latin typeface="Calibri"/>
                <a:cs typeface="Calibri"/>
              </a:rPr>
              <a:t>с</a:t>
            </a:r>
            <a:r>
              <a:rPr sz="2533" b="1" spc="-47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533" b="1" dirty="0">
                <a:solidFill>
                  <a:srgbClr val="7E7E7E"/>
                </a:solidFill>
                <a:latin typeface="Calibri"/>
                <a:cs typeface="Calibri"/>
              </a:rPr>
              <a:t>УО</a:t>
            </a:r>
            <a:r>
              <a:rPr sz="2533" b="1" spc="-33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533" dirty="0">
                <a:solidFill>
                  <a:srgbClr val="7E7E7E"/>
                </a:solidFill>
                <a:latin typeface="Calibri"/>
                <a:cs typeface="Calibri"/>
              </a:rPr>
              <a:t>(</a:t>
            </a:r>
            <a:r>
              <a:rPr sz="2533" b="1" dirty="0">
                <a:solidFill>
                  <a:srgbClr val="8A3B67"/>
                </a:solidFill>
                <a:latin typeface="Calibri"/>
                <a:cs typeface="Calibri"/>
              </a:rPr>
              <a:t>с</a:t>
            </a:r>
            <a:r>
              <a:rPr sz="2533" b="1" spc="-47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2533" b="1" dirty="0">
                <a:solidFill>
                  <a:srgbClr val="8A3B67"/>
                </a:solidFill>
                <a:latin typeface="Calibri"/>
                <a:cs typeface="Calibri"/>
              </a:rPr>
              <a:t>5</a:t>
            </a:r>
            <a:r>
              <a:rPr sz="2533" b="1" spc="-40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2533" b="1" dirty="0">
                <a:solidFill>
                  <a:srgbClr val="8A3B67"/>
                </a:solidFill>
                <a:latin typeface="Calibri"/>
                <a:cs typeface="Calibri"/>
              </a:rPr>
              <a:t>по</a:t>
            </a:r>
            <a:r>
              <a:rPr sz="2533" b="1" spc="-47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2533" b="1" dirty="0">
                <a:solidFill>
                  <a:srgbClr val="8A3B67"/>
                </a:solidFill>
                <a:latin typeface="Calibri"/>
                <a:cs typeface="Calibri"/>
              </a:rPr>
              <a:t>9</a:t>
            </a:r>
            <a:r>
              <a:rPr sz="2533" b="1" spc="-40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2533" b="1" dirty="0">
                <a:solidFill>
                  <a:srgbClr val="8A3B67"/>
                </a:solidFill>
                <a:latin typeface="Calibri"/>
                <a:cs typeface="Calibri"/>
              </a:rPr>
              <a:t>и</a:t>
            </a:r>
            <a:r>
              <a:rPr sz="2533" b="1" spc="-47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2533" b="1" dirty="0">
                <a:solidFill>
                  <a:srgbClr val="8A3B67"/>
                </a:solidFill>
                <a:latin typeface="Calibri"/>
                <a:cs typeface="Calibri"/>
              </a:rPr>
              <a:t>с</a:t>
            </a:r>
            <a:r>
              <a:rPr sz="2533" b="1" spc="-40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2533" b="1" dirty="0">
                <a:solidFill>
                  <a:srgbClr val="8A3B67"/>
                </a:solidFill>
                <a:latin typeface="Calibri"/>
                <a:cs typeface="Calibri"/>
              </a:rPr>
              <a:t>10</a:t>
            </a:r>
            <a:r>
              <a:rPr sz="2533" b="1" spc="-47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2533" b="1" dirty="0">
                <a:solidFill>
                  <a:srgbClr val="8A3B67"/>
                </a:solidFill>
                <a:latin typeface="Calibri"/>
                <a:cs typeface="Calibri"/>
              </a:rPr>
              <a:t>по</a:t>
            </a:r>
            <a:r>
              <a:rPr sz="2533" b="1" spc="-33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2533" b="1" dirty="0">
                <a:solidFill>
                  <a:srgbClr val="8A3B67"/>
                </a:solidFill>
                <a:latin typeface="Calibri"/>
                <a:cs typeface="Calibri"/>
              </a:rPr>
              <a:t>12</a:t>
            </a:r>
            <a:r>
              <a:rPr sz="2533" b="1" spc="-47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2533" b="1" dirty="0">
                <a:solidFill>
                  <a:srgbClr val="8A3B67"/>
                </a:solidFill>
                <a:latin typeface="Calibri"/>
                <a:cs typeface="Calibri"/>
              </a:rPr>
              <a:t>кл</a:t>
            </a:r>
            <a:r>
              <a:rPr sz="2533" dirty="0">
                <a:solidFill>
                  <a:srgbClr val="7E7E7E"/>
                </a:solidFill>
                <a:latin typeface="Calibri"/>
                <a:cs typeface="Calibri"/>
              </a:rPr>
              <a:t>.);</a:t>
            </a:r>
            <a:r>
              <a:rPr sz="2533" spc="-47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533" dirty="0">
                <a:solidFill>
                  <a:srgbClr val="7E7E7E"/>
                </a:solidFill>
                <a:latin typeface="Calibri"/>
                <a:cs typeface="Calibri"/>
              </a:rPr>
              <a:t>вар.</a:t>
            </a:r>
            <a:r>
              <a:rPr sz="2533" spc="-6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533" dirty="0">
                <a:solidFill>
                  <a:srgbClr val="7E7E7E"/>
                </a:solidFill>
                <a:latin typeface="Calibri"/>
                <a:cs typeface="Calibri"/>
              </a:rPr>
              <a:t>1</a:t>
            </a:r>
            <a:r>
              <a:rPr sz="2533" spc="-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533" dirty="0">
                <a:solidFill>
                  <a:srgbClr val="7E7E7E"/>
                </a:solidFill>
                <a:latin typeface="Calibri"/>
                <a:cs typeface="Calibri"/>
              </a:rPr>
              <a:t>и</a:t>
            </a:r>
            <a:r>
              <a:rPr sz="2533" spc="-47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533" spc="-33" dirty="0">
                <a:solidFill>
                  <a:srgbClr val="7E7E7E"/>
                </a:solidFill>
                <a:latin typeface="Calibri"/>
                <a:cs typeface="Calibri"/>
              </a:rPr>
              <a:t>2.</a:t>
            </a:r>
            <a:endParaRPr sz="2533">
              <a:latin typeface="Calibri"/>
              <a:cs typeface="Calibri"/>
            </a:endParaRPr>
          </a:p>
          <a:p>
            <a:pPr marL="16933" marR="6773">
              <a:spcBef>
                <a:spcPts val="1600"/>
              </a:spcBef>
            </a:pPr>
            <a:r>
              <a:rPr sz="2533" dirty="0">
                <a:solidFill>
                  <a:srgbClr val="7E7E7E"/>
                </a:solidFill>
                <a:latin typeface="Calibri"/>
                <a:cs typeface="Calibri"/>
              </a:rPr>
              <a:t>АООП</a:t>
            </a:r>
            <a:r>
              <a:rPr sz="2533" spc="-6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533" dirty="0">
                <a:solidFill>
                  <a:srgbClr val="7E7E7E"/>
                </a:solidFill>
                <a:latin typeface="Calibri"/>
                <a:cs typeface="Calibri"/>
              </a:rPr>
              <a:t>образования</a:t>
            </a:r>
            <a:r>
              <a:rPr sz="2533" spc="-53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533" b="1" spc="-13" dirty="0">
                <a:solidFill>
                  <a:srgbClr val="7E7E7E"/>
                </a:solidFill>
                <a:latin typeface="Calibri"/>
                <a:cs typeface="Calibri"/>
              </a:rPr>
              <a:t>слабослышащих</a:t>
            </a:r>
            <a:r>
              <a:rPr sz="2533" b="1" spc="-33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533" b="1" dirty="0">
                <a:solidFill>
                  <a:srgbClr val="7E7E7E"/>
                </a:solidFill>
                <a:latin typeface="Calibri"/>
                <a:cs typeface="Calibri"/>
              </a:rPr>
              <a:t>и</a:t>
            </a:r>
            <a:r>
              <a:rPr sz="2533" b="1" spc="-6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533" b="1" spc="-13" dirty="0">
                <a:solidFill>
                  <a:srgbClr val="7E7E7E"/>
                </a:solidFill>
                <a:latin typeface="Calibri"/>
                <a:cs typeface="Calibri"/>
              </a:rPr>
              <a:t>позднооглохших</a:t>
            </a:r>
            <a:r>
              <a:rPr sz="2533" b="1" spc="-47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533" b="1" spc="-13" dirty="0">
                <a:solidFill>
                  <a:srgbClr val="7E7E7E"/>
                </a:solidFill>
                <a:latin typeface="Calibri"/>
                <a:cs typeface="Calibri"/>
              </a:rPr>
              <a:t>обучающихся</a:t>
            </a:r>
            <a:r>
              <a:rPr sz="2533" b="1" spc="-27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533" b="1" dirty="0">
                <a:solidFill>
                  <a:srgbClr val="7E7E7E"/>
                </a:solidFill>
                <a:latin typeface="Calibri"/>
                <a:cs typeface="Calibri"/>
              </a:rPr>
              <a:t>с</a:t>
            </a:r>
            <a:r>
              <a:rPr sz="2533" b="1" spc="-47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533" b="1" dirty="0">
                <a:solidFill>
                  <a:srgbClr val="7E7E7E"/>
                </a:solidFill>
                <a:latin typeface="Calibri"/>
                <a:cs typeface="Calibri"/>
              </a:rPr>
              <a:t>УО</a:t>
            </a:r>
            <a:r>
              <a:rPr sz="2533" b="1" spc="-6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533" dirty="0">
                <a:solidFill>
                  <a:srgbClr val="7E7E7E"/>
                </a:solidFill>
                <a:latin typeface="Calibri"/>
                <a:cs typeface="Calibri"/>
              </a:rPr>
              <a:t>(</a:t>
            </a:r>
            <a:r>
              <a:rPr sz="2533" b="1" dirty="0">
                <a:solidFill>
                  <a:srgbClr val="8A3B67"/>
                </a:solidFill>
                <a:latin typeface="Calibri"/>
                <a:cs typeface="Calibri"/>
              </a:rPr>
              <a:t>с</a:t>
            </a:r>
            <a:r>
              <a:rPr sz="2533" b="1" spc="-60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2533" b="1" dirty="0">
                <a:solidFill>
                  <a:srgbClr val="8A3B67"/>
                </a:solidFill>
                <a:latin typeface="Calibri"/>
                <a:cs typeface="Calibri"/>
              </a:rPr>
              <a:t>5</a:t>
            </a:r>
            <a:r>
              <a:rPr sz="2533" b="1" spc="-47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2533" b="1" dirty="0">
                <a:solidFill>
                  <a:srgbClr val="8A3B67"/>
                </a:solidFill>
                <a:latin typeface="Calibri"/>
                <a:cs typeface="Calibri"/>
              </a:rPr>
              <a:t>по</a:t>
            </a:r>
            <a:r>
              <a:rPr sz="2533" b="1" spc="-60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2533" b="1" dirty="0">
                <a:solidFill>
                  <a:srgbClr val="8A3B67"/>
                </a:solidFill>
                <a:latin typeface="Calibri"/>
                <a:cs typeface="Calibri"/>
              </a:rPr>
              <a:t>9</a:t>
            </a:r>
            <a:r>
              <a:rPr sz="2533" b="1" spc="-60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2533" b="1" spc="-67" dirty="0">
                <a:solidFill>
                  <a:srgbClr val="8A3B67"/>
                </a:solidFill>
                <a:latin typeface="Calibri"/>
                <a:cs typeface="Calibri"/>
              </a:rPr>
              <a:t>и </a:t>
            </a:r>
            <a:r>
              <a:rPr sz="2533" b="1" dirty="0">
                <a:solidFill>
                  <a:srgbClr val="8A3B67"/>
                </a:solidFill>
                <a:latin typeface="Calibri"/>
                <a:cs typeface="Calibri"/>
              </a:rPr>
              <a:t>с</a:t>
            </a:r>
            <a:r>
              <a:rPr sz="2533" b="1" spc="-40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2533" b="1" dirty="0">
                <a:solidFill>
                  <a:srgbClr val="8A3B67"/>
                </a:solidFill>
                <a:latin typeface="Calibri"/>
                <a:cs typeface="Calibri"/>
              </a:rPr>
              <a:t>10</a:t>
            </a:r>
            <a:r>
              <a:rPr sz="2533" b="1" spc="-40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2533" b="1" dirty="0">
                <a:solidFill>
                  <a:srgbClr val="8A3B67"/>
                </a:solidFill>
                <a:latin typeface="Calibri"/>
                <a:cs typeface="Calibri"/>
              </a:rPr>
              <a:t>по</a:t>
            </a:r>
            <a:r>
              <a:rPr sz="2533" b="1" spc="-33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2533" b="1" dirty="0">
                <a:solidFill>
                  <a:srgbClr val="8A3B67"/>
                </a:solidFill>
                <a:latin typeface="Calibri"/>
                <a:cs typeface="Calibri"/>
              </a:rPr>
              <a:t>12</a:t>
            </a:r>
            <a:r>
              <a:rPr sz="2533" b="1" spc="-40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2533" b="1" dirty="0">
                <a:solidFill>
                  <a:srgbClr val="8A3B67"/>
                </a:solidFill>
                <a:latin typeface="Calibri"/>
                <a:cs typeface="Calibri"/>
              </a:rPr>
              <a:t>кл.</a:t>
            </a:r>
            <a:r>
              <a:rPr sz="2533" dirty="0">
                <a:solidFill>
                  <a:srgbClr val="7E7E7E"/>
                </a:solidFill>
                <a:latin typeface="Calibri"/>
                <a:cs typeface="Calibri"/>
              </a:rPr>
              <a:t>);</a:t>
            </a:r>
            <a:r>
              <a:rPr sz="2533" spc="-27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533" dirty="0">
                <a:solidFill>
                  <a:srgbClr val="7E7E7E"/>
                </a:solidFill>
                <a:latin typeface="Calibri"/>
                <a:cs typeface="Calibri"/>
              </a:rPr>
              <a:t>вар.</a:t>
            </a:r>
            <a:r>
              <a:rPr sz="2533" spc="-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533" spc="-33" dirty="0">
                <a:solidFill>
                  <a:srgbClr val="7E7E7E"/>
                </a:solidFill>
                <a:latin typeface="Calibri"/>
                <a:cs typeface="Calibri"/>
              </a:rPr>
              <a:t>1.</a:t>
            </a:r>
            <a:endParaRPr sz="2533">
              <a:latin typeface="Calibri"/>
              <a:cs typeface="Calibri"/>
            </a:endParaRPr>
          </a:p>
          <a:p>
            <a:pPr marL="16933">
              <a:spcBef>
                <a:spcPts val="1600"/>
              </a:spcBef>
            </a:pPr>
            <a:r>
              <a:rPr sz="2533" dirty="0">
                <a:solidFill>
                  <a:srgbClr val="7E7E7E"/>
                </a:solidFill>
                <a:latin typeface="Calibri"/>
                <a:cs typeface="Calibri"/>
              </a:rPr>
              <a:t>АООП</a:t>
            </a:r>
            <a:r>
              <a:rPr sz="2533" spc="-33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533" dirty="0">
                <a:solidFill>
                  <a:srgbClr val="7E7E7E"/>
                </a:solidFill>
                <a:latin typeface="Calibri"/>
                <a:cs typeface="Calibri"/>
              </a:rPr>
              <a:t>образования</a:t>
            </a:r>
            <a:r>
              <a:rPr sz="2533" spc="-33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533" b="1" dirty="0">
                <a:solidFill>
                  <a:srgbClr val="7E7E7E"/>
                </a:solidFill>
                <a:latin typeface="Calibri"/>
                <a:cs typeface="Calibri"/>
              </a:rPr>
              <a:t>слепых</a:t>
            </a:r>
            <a:r>
              <a:rPr sz="2533" b="1" spc="-27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533" b="1" spc="-13" dirty="0">
                <a:solidFill>
                  <a:srgbClr val="7E7E7E"/>
                </a:solidFill>
                <a:latin typeface="Calibri"/>
                <a:cs typeface="Calibri"/>
              </a:rPr>
              <a:t>обучающихся</a:t>
            </a:r>
            <a:r>
              <a:rPr sz="2533" b="1" spc="-27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533" b="1" dirty="0">
                <a:solidFill>
                  <a:srgbClr val="7E7E7E"/>
                </a:solidFill>
                <a:latin typeface="Calibri"/>
                <a:cs typeface="Calibri"/>
              </a:rPr>
              <a:t>с</a:t>
            </a:r>
            <a:r>
              <a:rPr sz="2533" b="1" spc="-27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533" b="1" dirty="0">
                <a:solidFill>
                  <a:srgbClr val="7E7E7E"/>
                </a:solidFill>
                <a:latin typeface="Calibri"/>
                <a:cs typeface="Calibri"/>
              </a:rPr>
              <a:t>УО</a:t>
            </a:r>
            <a:r>
              <a:rPr sz="2533" b="1" spc="-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533" dirty="0">
                <a:solidFill>
                  <a:srgbClr val="7E7E7E"/>
                </a:solidFill>
                <a:latin typeface="Calibri"/>
                <a:cs typeface="Calibri"/>
              </a:rPr>
              <a:t>(</a:t>
            </a:r>
            <a:r>
              <a:rPr sz="2533" b="1" dirty="0">
                <a:solidFill>
                  <a:srgbClr val="8A3B67"/>
                </a:solidFill>
                <a:latin typeface="Calibri"/>
                <a:cs typeface="Calibri"/>
              </a:rPr>
              <a:t>с</a:t>
            </a:r>
            <a:r>
              <a:rPr sz="2533" b="1" spc="-47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2533" b="1" dirty="0">
                <a:solidFill>
                  <a:srgbClr val="8A3B67"/>
                </a:solidFill>
                <a:latin typeface="Calibri"/>
                <a:cs typeface="Calibri"/>
              </a:rPr>
              <a:t>5</a:t>
            </a:r>
            <a:r>
              <a:rPr sz="2533" b="1" spc="-60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2533" b="1" dirty="0">
                <a:solidFill>
                  <a:srgbClr val="8A3B67"/>
                </a:solidFill>
                <a:latin typeface="Calibri"/>
                <a:cs typeface="Calibri"/>
              </a:rPr>
              <a:t>по</a:t>
            </a:r>
            <a:r>
              <a:rPr sz="2533" b="1" spc="-27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2533" b="1" dirty="0">
                <a:solidFill>
                  <a:srgbClr val="8A3B67"/>
                </a:solidFill>
                <a:latin typeface="Calibri"/>
                <a:cs typeface="Calibri"/>
              </a:rPr>
              <a:t>9</a:t>
            </a:r>
            <a:r>
              <a:rPr sz="2533" b="1" spc="-60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2533" b="1" dirty="0">
                <a:solidFill>
                  <a:srgbClr val="8A3B67"/>
                </a:solidFill>
                <a:latin typeface="Calibri"/>
                <a:cs typeface="Calibri"/>
              </a:rPr>
              <a:t>и</a:t>
            </a:r>
            <a:r>
              <a:rPr sz="2533" b="1" spc="-40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2533" b="1" dirty="0">
                <a:solidFill>
                  <a:srgbClr val="8A3B67"/>
                </a:solidFill>
                <a:latin typeface="Calibri"/>
                <a:cs typeface="Calibri"/>
              </a:rPr>
              <a:t>с</a:t>
            </a:r>
            <a:r>
              <a:rPr sz="2533" b="1" spc="-40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2533" b="1" dirty="0">
                <a:solidFill>
                  <a:srgbClr val="8A3B67"/>
                </a:solidFill>
                <a:latin typeface="Calibri"/>
                <a:cs typeface="Calibri"/>
              </a:rPr>
              <a:t>10</a:t>
            </a:r>
            <a:r>
              <a:rPr sz="2533" b="1" spc="-40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2533" b="1" dirty="0">
                <a:solidFill>
                  <a:srgbClr val="8A3B67"/>
                </a:solidFill>
                <a:latin typeface="Calibri"/>
                <a:cs typeface="Calibri"/>
              </a:rPr>
              <a:t>по</a:t>
            </a:r>
            <a:r>
              <a:rPr sz="2533" b="1" spc="-47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2533" b="1" dirty="0">
                <a:solidFill>
                  <a:srgbClr val="8A3B67"/>
                </a:solidFill>
                <a:latin typeface="Calibri"/>
                <a:cs typeface="Calibri"/>
              </a:rPr>
              <a:t>12</a:t>
            </a:r>
            <a:r>
              <a:rPr sz="2533" b="1" spc="-40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2533" b="1" dirty="0">
                <a:solidFill>
                  <a:srgbClr val="8A3B67"/>
                </a:solidFill>
                <a:latin typeface="Calibri"/>
                <a:cs typeface="Calibri"/>
              </a:rPr>
              <a:t>кл</a:t>
            </a:r>
            <a:r>
              <a:rPr sz="2533" dirty="0">
                <a:solidFill>
                  <a:srgbClr val="7E7E7E"/>
                </a:solidFill>
                <a:latin typeface="Calibri"/>
                <a:cs typeface="Calibri"/>
              </a:rPr>
              <a:t>.);</a:t>
            </a:r>
            <a:r>
              <a:rPr sz="2533" spc="-47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533" dirty="0">
                <a:solidFill>
                  <a:srgbClr val="7E7E7E"/>
                </a:solidFill>
                <a:latin typeface="Calibri"/>
                <a:cs typeface="Calibri"/>
              </a:rPr>
              <a:t>вар.</a:t>
            </a:r>
            <a:r>
              <a:rPr sz="2533" spc="-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533" dirty="0">
                <a:solidFill>
                  <a:srgbClr val="7E7E7E"/>
                </a:solidFill>
                <a:latin typeface="Calibri"/>
                <a:cs typeface="Calibri"/>
              </a:rPr>
              <a:t>1</a:t>
            </a:r>
            <a:r>
              <a:rPr sz="2533" spc="-6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533" dirty="0">
                <a:solidFill>
                  <a:srgbClr val="7E7E7E"/>
                </a:solidFill>
                <a:latin typeface="Calibri"/>
                <a:cs typeface="Calibri"/>
              </a:rPr>
              <a:t>и</a:t>
            </a:r>
            <a:r>
              <a:rPr sz="2533" spc="-47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533" spc="-33" dirty="0">
                <a:solidFill>
                  <a:srgbClr val="7E7E7E"/>
                </a:solidFill>
                <a:latin typeface="Calibri"/>
                <a:cs typeface="Calibri"/>
              </a:rPr>
              <a:t>2.</a:t>
            </a:r>
            <a:endParaRPr sz="2533">
              <a:latin typeface="Calibri"/>
              <a:cs typeface="Calibri"/>
            </a:endParaRPr>
          </a:p>
          <a:p>
            <a:pPr marL="16933">
              <a:spcBef>
                <a:spcPts val="1607"/>
              </a:spcBef>
            </a:pPr>
            <a:r>
              <a:rPr sz="2533" dirty="0">
                <a:solidFill>
                  <a:srgbClr val="7E7E7E"/>
                </a:solidFill>
                <a:latin typeface="Calibri"/>
                <a:cs typeface="Calibri"/>
              </a:rPr>
              <a:t>АООП</a:t>
            </a:r>
            <a:r>
              <a:rPr sz="2533" spc="-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533" spc="-13" dirty="0">
                <a:solidFill>
                  <a:srgbClr val="7E7E7E"/>
                </a:solidFill>
                <a:latin typeface="Calibri"/>
                <a:cs typeface="Calibri"/>
              </a:rPr>
              <a:t>образования</a:t>
            </a:r>
            <a:r>
              <a:rPr sz="2533" spc="-33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533" b="1" spc="-13" dirty="0">
                <a:solidFill>
                  <a:srgbClr val="7E7E7E"/>
                </a:solidFill>
                <a:latin typeface="Calibri"/>
                <a:cs typeface="Calibri"/>
              </a:rPr>
              <a:t>слабовидящих обучающихся</a:t>
            </a:r>
            <a:r>
              <a:rPr sz="2533" b="1" spc="-7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533" b="1" dirty="0">
                <a:solidFill>
                  <a:srgbClr val="7E7E7E"/>
                </a:solidFill>
                <a:latin typeface="Calibri"/>
                <a:cs typeface="Calibri"/>
              </a:rPr>
              <a:t>с</a:t>
            </a:r>
            <a:r>
              <a:rPr sz="2533" b="1" spc="-47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533" b="1" dirty="0">
                <a:solidFill>
                  <a:srgbClr val="7E7E7E"/>
                </a:solidFill>
                <a:latin typeface="Calibri"/>
                <a:cs typeface="Calibri"/>
              </a:rPr>
              <a:t>УО</a:t>
            </a:r>
            <a:r>
              <a:rPr sz="2533" b="1" spc="-27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533" dirty="0">
                <a:solidFill>
                  <a:srgbClr val="7E7E7E"/>
                </a:solidFill>
                <a:latin typeface="Calibri"/>
                <a:cs typeface="Calibri"/>
              </a:rPr>
              <a:t>(</a:t>
            </a:r>
            <a:r>
              <a:rPr sz="2533" b="1" dirty="0">
                <a:solidFill>
                  <a:srgbClr val="8A3B67"/>
                </a:solidFill>
                <a:latin typeface="Calibri"/>
                <a:cs typeface="Calibri"/>
              </a:rPr>
              <a:t>с</a:t>
            </a:r>
            <a:r>
              <a:rPr sz="2533" b="1" spc="-53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2533" b="1" dirty="0">
                <a:solidFill>
                  <a:srgbClr val="8A3B67"/>
                </a:solidFill>
                <a:latin typeface="Calibri"/>
                <a:cs typeface="Calibri"/>
              </a:rPr>
              <a:t>5</a:t>
            </a:r>
            <a:r>
              <a:rPr sz="2533" b="1" spc="-67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2533" b="1" dirty="0">
                <a:solidFill>
                  <a:srgbClr val="8A3B67"/>
                </a:solidFill>
                <a:latin typeface="Calibri"/>
                <a:cs typeface="Calibri"/>
              </a:rPr>
              <a:t>по</a:t>
            </a:r>
            <a:r>
              <a:rPr sz="2533" b="1" spc="-47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2533" b="1" dirty="0">
                <a:solidFill>
                  <a:srgbClr val="8A3B67"/>
                </a:solidFill>
                <a:latin typeface="Calibri"/>
                <a:cs typeface="Calibri"/>
              </a:rPr>
              <a:t>9</a:t>
            </a:r>
            <a:r>
              <a:rPr sz="2533" b="1" spc="-47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2533" b="1" dirty="0">
                <a:solidFill>
                  <a:srgbClr val="8A3B67"/>
                </a:solidFill>
                <a:latin typeface="Calibri"/>
                <a:cs typeface="Calibri"/>
              </a:rPr>
              <a:t>и</a:t>
            </a:r>
            <a:r>
              <a:rPr sz="2533" b="1" spc="-40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2533" b="1" dirty="0">
                <a:solidFill>
                  <a:srgbClr val="8A3B67"/>
                </a:solidFill>
                <a:latin typeface="Calibri"/>
                <a:cs typeface="Calibri"/>
              </a:rPr>
              <a:t>с</a:t>
            </a:r>
            <a:r>
              <a:rPr sz="2533" b="1" spc="-47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2533" b="1" dirty="0">
                <a:solidFill>
                  <a:srgbClr val="8A3B67"/>
                </a:solidFill>
                <a:latin typeface="Calibri"/>
                <a:cs typeface="Calibri"/>
              </a:rPr>
              <a:t>10</a:t>
            </a:r>
            <a:r>
              <a:rPr sz="2533" b="1" spc="-53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2533" b="1" dirty="0">
                <a:solidFill>
                  <a:srgbClr val="8A3B67"/>
                </a:solidFill>
                <a:latin typeface="Calibri"/>
                <a:cs typeface="Calibri"/>
              </a:rPr>
              <a:t>по12</a:t>
            </a:r>
            <a:r>
              <a:rPr sz="2533" b="1" spc="-33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2533" b="1" dirty="0">
                <a:solidFill>
                  <a:srgbClr val="8A3B67"/>
                </a:solidFill>
                <a:latin typeface="Calibri"/>
                <a:cs typeface="Calibri"/>
              </a:rPr>
              <a:t>кл</a:t>
            </a:r>
            <a:r>
              <a:rPr sz="2533" dirty="0">
                <a:solidFill>
                  <a:srgbClr val="7E7E7E"/>
                </a:solidFill>
                <a:latin typeface="Calibri"/>
                <a:cs typeface="Calibri"/>
              </a:rPr>
              <a:t>.);вар.</a:t>
            </a:r>
            <a:r>
              <a:rPr sz="2533" spc="-47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533" spc="-33" dirty="0">
                <a:solidFill>
                  <a:srgbClr val="7E7E7E"/>
                </a:solidFill>
                <a:latin typeface="Calibri"/>
                <a:cs typeface="Calibri"/>
              </a:rPr>
              <a:t>1.</a:t>
            </a:r>
            <a:endParaRPr sz="2533">
              <a:latin typeface="Calibri"/>
              <a:cs typeface="Calibri"/>
            </a:endParaRPr>
          </a:p>
          <a:p>
            <a:pPr marL="16933">
              <a:spcBef>
                <a:spcPts val="1600"/>
              </a:spcBef>
            </a:pPr>
            <a:r>
              <a:rPr sz="2533" dirty="0">
                <a:solidFill>
                  <a:srgbClr val="7E7E7E"/>
                </a:solidFill>
                <a:latin typeface="Calibri"/>
                <a:cs typeface="Calibri"/>
              </a:rPr>
              <a:t>АООП</a:t>
            </a:r>
            <a:r>
              <a:rPr sz="2533" spc="-33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533" spc="-13" dirty="0">
                <a:solidFill>
                  <a:srgbClr val="7E7E7E"/>
                </a:solidFill>
                <a:latin typeface="Calibri"/>
                <a:cs typeface="Calibri"/>
              </a:rPr>
              <a:t>образования</a:t>
            </a:r>
            <a:r>
              <a:rPr sz="2533" spc="-27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533" b="1" spc="-13" dirty="0">
                <a:solidFill>
                  <a:srgbClr val="7E7E7E"/>
                </a:solidFill>
                <a:latin typeface="Calibri"/>
                <a:cs typeface="Calibri"/>
              </a:rPr>
              <a:t>обучающихся</a:t>
            </a:r>
            <a:r>
              <a:rPr sz="2533" b="1" spc="7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533" b="1" dirty="0">
                <a:solidFill>
                  <a:srgbClr val="7E7E7E"/>
                </a:solidFill>
                <a:latin typeface="Calibri"/>
                <a:cs typeface="Calibri"/>
              </a:rPr>
              <a:t>с</a:t>
            </a:r>
            <a:r>
              <a:rPr sz="2533" b="1" spc="487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533" b="1" spc="-13" dirty="0">
                <a:solidFill>
                  <a:srgbClr val="7E7E7E"/>
                </a:solidFill>
                <a:latin typeface="Calibri"/>
                <a:cs typeface="Calibri"/>
              </a:rPr>
              <a:t>НОДА</a:t>
            </a:r>
            <a:r>
              <a:rPr sz="2533" b="1" spc="-53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533" b="1" dirty="0">
                <a:solidFill>
                  <a:srgbClr val="7E7E7E"/>
                </a:solidFill>
                <a:latin typeface="Calibri"/>
                <a:cs typeface="Calibri"/>
              </a:rPr>
              <a:t>с</a:t>
            </a:r>
            <a:r>
              <a:rPr sz="2533" b="1" spc="-33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533" b="1" dirty="0">
                <a:solidFill>
                  <a:srgbClr val="7E7E7E"/>
                </a:solidFill>
                <a:latin typeface="Calibri"/>
                <a:cs typeface="Calibri"/>
              </a:rPr>
              <a:t>УО</a:t>
            </a:r>
            <a:r>
              <a:rPr sz="2533" b="1" spc="-33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533" dirty="0">
                <a:solidFill>
                  <a:srgbClr val="7E7E7E"/>
                </a:solidFill>
                <a:latin typeface="Calibri"/>
                <a:cs typeface="Calibri"/>
              </a:rPr>
              <a:t>(</a:t>
            </a:r>
            <a:r>
              <a:rPr sz="2533" b="1" dirty="0">
                <a:solidFill>
                  <a:srgbClr val="8A3B67"/>
                </a:solidFill>
                <a:latin typeface="Calibri"/>
                <a:cs typeface="Calibri"/>
              </a:rPr>
              <a:t>с</a:t>
            </a:r>
            <a:r>
              <a:rPr sz="2533" b="1" spc="-40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2533" b="1" dirty="0">
                <a:solidFill>
                  <a:srgbClr val="8A3B67"/>
                </a:solidFill>
                <a:latin typeface="Calibri"/>
                <a:cs typeface="Calibri"/>
              </a:rPr>
              <a:t>5</a:t>
            </a:r>
            <a:r>
              <a:rPr sz="2533" b="1" spc="-40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2533" b="1" dirty="0">
                <a:solidFill>
                  <a:srgbClr val="8A3B67"/>
                </a:solidFill>
                <a:latin typeface="Calibri"/>
                <a:cs typeface="Calibri"/>
              </a:rPr>
              <a:t>по</a:t>
            </a:r>
            <a:r>
              <a:rPr sz="2533" b="1" spc="-40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2533" b="1" dirty="0">
                <a:solidFill>
                  <a:srgbClr val="8A3B67"/>
                </a:solidFill>
                <a:latin typeface="Calibri"/>
                <a:cs typeface="Calibri"/>
              </a:rPr>
              <a:t>9</a:t>
            </a:r>
            <a:r>
              <a:rPr sz="2533" b="1" spc="-40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2533" b="1" dirty="0">
                <a:solidFill>
                  <a:srgbClr val="8A3B67"/>
                </a:solidFill>
                <a:latin typeface="Calibri"/>
                <a:cs typeface="Calibri"/>
              </a:rPr>
              <a:t>и</a:t>
            </a:r>
            <a:r>
              <a:rPr sz="2533" b="1" spc="-40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2533" b="1" dirty="0">
                <a:solidFill>
                  <a:srgbClr val="8A3B67"/>
                </a:solidFill>
                <a:latin typeface="Calibri"/>
                <a:cs typeface="Calibri"/>
              </a:rPr>
              <a:t>с</a:t>
            </a:r>
            <a:r>
              <a:rPr sz="2533" b="1" spc="-40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2533" b="1" dirty="0">
                <a:solidFill>
                  <a:srgbClr val="8A3B67"/>
                </a:solidFill>
                <a:latin typeface="Calibri"/>
                <a:cs typeface="Calibri"/>
              </a:rPr>
              <a:t>10</a:t>
            </a:r>
            <a:r>
              <a:rPr sz="2533" b="1" spc="-40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2533" b="1" dirty="0">
                <a:solidFill>
                  <a:srgbClr val="8A3B67"/>
                </a:solidFill>
                <a:latin typeface="Calibri"/>
                <a:cs typeface="Calibri"/>
              </a:rPr>
              <a:t>по</a:t>
            </a:r>
            <a:r>
              <a:rPr sz="2533" b="1" spc="-33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2533" b="1" dirty="0">
                <a:solidFill>
                  <a:srgbClr val="8A3B67"/>
                </a:solidFill>
                <a:latin typeface="Calibri"/>
                <a:cs typeface="Calibri"/>
              </a:rPr>
              <a:t>12</a:t>
            </a:r>
            <a:r>
              <a:rPr sz="2533" b="1" spc="-40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2533" b="1" dirty="0">
                <a:solidFill>
                  <a:srgbClr val="8A3B67"/>
                </a:solidFill>
                <a:latin typeface="Calibri"/>
                <a:cs typeface="Calibri"/>
              </a:rPr>
              <a:t>кл.</a:t>
            </a:r>
            <a:r>
              <a:rPr sz="2533" dirty="0">
                <a:solidFill>
                  <a:srgbClr val="7E7E7E"/>
                </a:solidFill>
                <a:latin typeface="Calibri"/>
                <a:cs typeface="Calibri"/>
              </a:rPr>
              <a:t>);</a:t>
            </a:r>
            <a:r>
              <a:rPr sz="2533" spc="-27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533" dirty="0">
                <a:solidFill>
                  <a:srgbClr val="7E7E7E"/>
                </a:solidFill>
                <a:latin typeface="Calibri"/>
                <a:cs typeface="Calibri"/>
              </a:rPr>
              <a:t>вар.</a:t>
            </a:r>
            <a:r>
              <a:rPr sz="2533" spc="-47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533" dirty="0">
                <a:solidFill>
                  <a:srgbClr val="7E7E7E"/>
                </a:solidFill>
                <a:latin typeface="Calibri"/>
                <a:cs typeface="Calibri"/>
              </a:rPr>
              <a:t>1</a:t>
            </a:r>
            <a:r>
              <a:rPr sz="2533" spc="-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533" dirty="0">
                <a:solidFill>
                  <a:srgbClr val="7E7E7E"/>
                </a:solidFill>
                <a:latin typeface="Calibri"/>
                <a:cs typeface="Calibri"/>
              </a:rPr>
              <a:t>и</a:t>
            </a:r>
            <a:r>
              <a:rPr sz="2533" spc="-47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533" spc="-33" dirty="0">
                <a:solidFill>
                  <a:srgbClr val="7E7E7E"/>
                </a:solidFill>
                <a:latin typeface="Calibri"/>
                <a:cs typeface="Calibri"/>
              </a:rPr>
              <a:t>2.</a:t>
            </a:r>
            <a:endParaRPr sz="2533">
              <a:latin typeface="Calibri"/>
              <a:cs typeface="Calibri"/>
            </a:endParaRPr>
          </a:p>
          <a:p>
            <a:pPr marL="16933">
              <a:spcBef>
                <a:spcPts val="1600"/>
              </a:spcBef>
            </a:pPr>
            <a:r>
              <a:rPr sz="2533" dirty="0">
                <a:solidFill>
                  <a:srgbClr val="7E7E7E"/>
                </a:solidFill>
                <a:latin typeface="Calibri"/>
                <a:cs typeface="Calibri"/>
              </a:rPr>
              <a:t>АООП</a:t>
            </a:r>
            <a:r>
              <a:rPr sz="2533" spc="-33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533" spc="-13" dirty="0">
                <a:solidFill>
                  <a:srgbClr val="7E7E7E"/>
                </a:solidFill>
                <a:latin typeface="Calibri"/>
                <a:cs typeface="Calibri"/>
              </a:rPr>
              <a:t>образования</a:t>
            </a:r>
            <a:r>
              <a:rPr sz="2533" spc="-27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533" b="1" spc="-13" dirty="0">
                <a:solidFill>
                  <a:srgbClr val="7E7E7E"/>
                </a:solidFill>
                <a:latin typeface="Calibri"/>
                <a:cs typeface="Calibri"/>
              </a:rPr>
              <a:t>обучающихся</a:t>
            </a:r>
            <a:r>
              <a:rPr sz="2533" b="1" spc="7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533" b="1" dirty="0">
                <a:solidFill>
                  <a:srgbClr val="7E7E7E"/>
                </a:solidFill>
                <a:latin typeface="Calibri"/>
                <a:cs typeface="Calibri"/>
              </a:rPr>
              <a:t>с</a:t>
            </a:r>
            <a:r>
              <a:rPr sz="2533" b="1" spc="-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533" b="1" spc="-60" dirty="0">
                <a:solidFill>
                  <a:srgbClr val="7E7E7E"/>
                </a:solidFill>
                <a:latin typeface="Calibri"/>
                <a:cs typeface="Calibri"/>
              </a:rPr>
              <a:t>РАС</a:t>
            </a:r>
            <a:r>
              <a:rPr sz="2533" b="1" spc="-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533" b="1" dirty="0">
                <a:solidFill>
                  <a:srgbClr val="7E7E7E"/>
                </a:solidFill>
                <a:latin typeface="Calibri"/>
                <a:cs typeface="Calibri"/>
              </a:rPr>
              <a:t>с</a:t>
            </a:r>
            <a:r>
              <a:rPr sz="2533" b="1" spc="-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533" b="1" dirty="0">
                <a:solidFill>
                  <a:srgbClr val="7E7E7E"/>
                </a:solidFill>
                <a:latin typeface="Calibri"/>
                <a:cs typeface="Calibri"/>
              </a:rPr>
              <a:t>УО</a:t>
            </a:r>
            <a:r>
              <a:rPr sz="2533" b="1" spc="-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533" dirty="0">
                <a:solidFill>
                  <a:srgbClr val="7E7E7E"/>
                </a:solidFill>
                <a:latin typeface="Calibri"/>
                <a:cs typeface="Calibri"/>
              </a:rPr>
              <a:t>(</a:t>
            </a:r>
            <a:r>
              <a:rPr sz="2533" b="1" dirty="0">
                <a:solidFill>
                  <a:srgbClr val="8A3B67"/>
                </a:solidFill>
                <a:latin typeface="Calibri"/>
                <a:cs typeface="Calibri"/>
              </a:rPr>
              <a:t>с</a:t>
            </a:r>
            <a:r>
              <a:rPr sz="2533" b="1" spc="-40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2533" b="1" dirty="0">
                <a:solidFill>
                  <a:srgbClr val="8A3B67"/>
                </a:solidFill>
                <a:latin typeface="Calibri"/>
                <a:cs typeface="Calibri"/>
              </a:rPr>
              <a:t>5</a:t>
            </a:r>
            <a:r>
              <a:rPr sz="2533" b="1" spc="-40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2533" b="1" dirty="0">
                <a:solidFill>
                  <a:srgbClr val="8A3B67"/>
                </a:solidFill>
                <a:latin typeface="Calibri"/>
                <a:cs typeface="Calibri"/>
              </a:rPr>
              <a:t>по</a:t>
            </a:r>
            <a:r>
              <a:rPr sz="2533" b="1" spc="-40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2533" b="1" dirty="0">
                <a:solidFill>
                  <a:srgbClr val="8A3B67"/>
                </a:solidFill>
                <a:latin typeface="Calibri"/>
                <a:cs typeface="Calibri"/>
              </a:rPr>
              <a:t>9</a:t>
            </a:r>
            <a:r>
              <a:rPr sz="2533" b="1" spc="-60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2533" b="1" dirty="0">
                <a:solidFill>
                  <a:srgbClr val="8A3B67"/>
                </a:solidFill>
                <a:latin typeface="Calibri"/>
                <a:cs typeface="Calibri"/>
              </a:rPr>
              <a:t>и</a:t>
            </a:r>
            <a:r>
              <a:rPr sz="2533" b="1" spc="-40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2533" b="1" dirty="0">
                <a:solidFill>
                  <a:srgbClr val="8A3B67"/>
                </a:solidFill>
                <a:latin typeface="Calibri"/>
                <a:cs typeface="Calibri"/>
              </a:rPr>
              <a:t>с</a:t>
            </a:r>
            <a:r>
              <a:rPr sz="2533" b="1" spc="-27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2533" b="1" dirty="0">
                <a:solidFill>
                  <a:srgbClr val="8A3B67"/>
                </a:solidFill>
                <a:latin typeface="Calibri"/>
                <a:cs typeface="Calibri"/>
              </a:rPr>
              <a:t>10</a:t>
            </a:r>
            <a:r>
              <a:rPr sz="2533" b="1" spc="-60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2533" b="1" dirty="0">
                <a:solidFill>
                  <a:srgbClr val="8A3B67"/>
                </a:solidFill>
                <a:latin typeface="Calibri"/>
                <a:cs typeface="Calibri"/>
              </a:rPr>
              <a:t>по</a:t>
            </a:r>
            <a:r>
              <a:rPr sz="2533" b="1" spc="-27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2533" b="1" dirty="0">
                <a:solidFill>
                  <a:srgbClr val="8A3B67"/>
                </a:solidFill>
                <a:latin typeface="Calibri"/>
                <a:cs typeface="Calibri"/>
              </a:rPr>
              <a:t>12</a:t>
            </a:r>
            <a:r>
              <a:rPr sz="2533" b="1" spc="-53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2533" b="1" dirty="0">
                <a:solidFill>
                  <a:srgbClr val="8A3B67"/>
                </a:solidFill>
                <a:latin typeface="Calibri"/>
                <a:cs typeface="Calibri"/>
              </a:rPr>
              <a:t>кл</a:t>
            </a:r>
            <a:r>
              <a:rPr sz="2533" dirty="0">
                <a:solidFill>
                  <a:srgbClr val="7E7E7E"/>
                </a:solidFill>
                <a:latin typeface="Calibri"/>
                <a:cs typeface="Calibri"/>
              </a:rPr>
              <a:t>.);</a:t>
            </a:r>
            <a:r>
              <a:rPr sz="2533" spc="-47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533" dirty="0">
                <a:solidFill>
                  <a:srgbClr val="7E7E7E"/>
                </a:solidFill>
                <a:latin typeface="Calibri"/>
                <a:cs typeface="Calibri"/>
              </a:rPr>
              <a:t>вар.</a:t>
            </a:r>
            <a:r>
              <a:rPr sz="2533" spc="-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533" dirty="0">
                <a:solidFill>
                  <a:srgbClr val="7E7E7E"/>
                </a:solidFill>
                <a:latin typeface="Calibri"/>
                <a:cs typeface="Calibri"/>
              </a:rPr>
              <a:t>1</a:t>
            </a:r>
            <a:r>
              <a:rPr sz="2533" spc="-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533" dirty="0">
                <a:solidFill>
                  <a:srgbClr val="7E7E7E"/>
                </a:solidFill>
                <a:latin typeface="Calibri"/>
                <a:cs typeface="Calibri"/>
              </a:rPr>
              <a:t>и</a:t>
            </a:r>
            <a:r>
              <a:rPr sz="2533" spc="-6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533" spc="-33" dirty="0">
                <a:solidFill>
                  <a:srgbClr val="7E7E7E"/>
                </a:solidFill>
                <a:latin typeface="Calibri"/>
                <a:cs typeface="Calibri"/>
              </a:rPr>
              <a:t>2.</a:t>
            </a:r>
            <a:endParaRPr sz="2533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10810" y="778424"/>
            <a:ext cx="2820247" cy="672706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marR="6773">
              <a:spcBef>
                <a:spcPts val="127"/>
              </a:spcBef>
            </a:pPr>
            <a:r>
              <a:rPr sz="2133" b="1" dirty="0">
                <a:solidFill>
                  <a:srgbClr val="FF0000"/>
                </a:solidFill>
                <a:latin typeface="Calibri"/>
                <a:cs typeface="Calibri"/>
              </a:rPr>
              <a:t>Приказ</a:t>
            </a:r>
            <a:r>
              <a:rPr sz="2133" b="1" spc="-93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33" b="1" dirty="0">
                <a:solidFill>
                  <a:srgbClr val="FF0000"/>
                </a:solidFill>
                <a:latin typeface="Calibri"/>
                <a:cs typeface="Calibri"/>
              </a:rPr>
              <a:t>Минпроса</a:t>
            </a:r>
            <a:r>
              <a:rPr sz="2133" b="1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33" b="1" spc="-33" dirty="0">
                <a:solidFill>
                  <a:srgbClr val="FF0000"/>
                </a:solidFill>
                <a:latin typeface="Calibri"/>
                <a:cs typeface="Calibri"/>
              </a:rPr>
              <a:t>РФ</a:t>
            </a:r>
            <a:r>
              <a:rPr sz="2133" b="1" spc="667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33" b="1" dirty="0">
                <a:solidFill>
                  <a:srgbClr val="FF0000"/>
                </a:solidFill>
                <a:latin typeface="Calibri"/>
                <a:cs typeface="Calibri"/>
              </a:rPr>
              <a:t>от</a:t>
            </a:r>
            <a:r>
              <a:rPr sz="2133" b="1" spc="-47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33" b="1" dirty="0">
                <a:solidFill>
                  <a:srgbClr val="FF0000"/>
                </a:solidFill>
                <a:latin typeface="Calibri"/>
                <a:cs typeface="Calibri"/>
              </a:rPr>
              <a:t>24.11.</a:t>
            </a:r>
            <a:r>
              <a:rPr sz="2133" b="1" spc="-47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33" b="1" dirty="0">
                <a:solidFill>
                  <a:srgbClr val="FF0000"/>
                </a:solidFill>
                <a:latin typeface="Calibri"/>
                <a:cs typeface="Calibri"/>
              </a:rPr>
              <a:t>2022</a:t>
            </a:r>
            <a:r>
              <a:rPr sz="2133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33" b="1" dirty="0">
                <a:solidFill>
                  <a:srgbClr val="FF0000"/>
                </a:solidFill>
                <a:latin typeface="Calibri"/>
                <a:cs typeface="Calibri"/>
              </a:rPr>
              <a:t>г.</a:t>
            </a:r>
            <a:r>
              <a:rPr sz="2133" b="1" spc="-53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33" b="1" dirty="0">
                <a:solidFill>
                  <a:srgbClr val="FF0000"/>
                </a:solidFill>
                <a:latin typeface="Calibri"/>
                <a:cs typeface="Calibri"/>
              </a:rPr>
              <a:t>№</a:t>
            </a:r>
            <a:r>
              <a:rPr sz="2133" b="1" spc="-53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33" b="1" spc="-27" dirty="0">
                <a:solidFill>
                  <a:srgbClr val="FF0000"/>
                </a:solidFill>
                <a:latin typeface="Calibri"/>
                <a:cs typeface="Calibri"/>
              </a:rPr>
              <a:t>1026</a:t>
            </a:r>
            <a:endParaRPr sz="2133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" y="237344"/>
            <a:ext cx="9613900" cy="537754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05833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782300">
              <a:lnSpc>
                <a:spcPct val="100000"/>
              </a:lnSpc>
              <a:spcBef>
                <a:spcPts val="0"/>
              </a:spcBef>
            </a:pPr>
            <a:r>
              <a:rPr sz="2800" b="1" spc="-13" dirty="0">
                <a:solidFill>
                  <a:srgbClr val="8A3B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Усиление</a:t>
            </a:r>
            <a:r>
              <a:rPr sz="2800" b="1" spc="-47" dirty="0">
                <a:solidFill>
                  <a:srgbClr val="8A3B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800" b="1" spc="-13" dirty="0">
                <a:solidFill>
                  <a:srgbClr val="8A3B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воспитательного</a:t>
            </a:r>
            <a:r>
              <a:rPr sz="2800" b="1" spc="-100" dirty="0">
                <a:solidFill>
                  <a:srgbClr val="8A3B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800" b="1" dirty="0">
                <a:solidFill>
                  <a:srgbClr val="8A3B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компонента</a:t>
            </a:r>
            <a:r>
              <a:rPr sz="2800" b="1" spc="-100" dirty="0">
                <a:solidFill>
                  <a:srgbClr val="8A3B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800" b="1" dirty="0">
                <a:solidFill>
                  <a:srgbClr val="8A3B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sz="2800" b="1" spc="-53" dirty="0">
                <a:solidFill>
                  <a:srgbClr val="8A3B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800" b="1" spc="-13" dirty="0">
                <a:solidFill>
                  <a:srgbClr val="8A3B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образовании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61697" y="927345"/>
            <a:ext cx="11830303" cy="4255347"/>
            <a:chOff x="271272" y="1133855"/>
            <a:chExt cx="8872855" cy="31915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79320" y="1136903"/>
              <a:ext cx="1830324" cy="293827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196083" y="1155230"/>
              <a:ext cx="1766570" cy="2868295"/>
            </a:xfrm>
            <a:custGeom>
              <a:avLst/>
              <a:gdLst/>
              <a:ahLst/>
              <a:cxnLst/>
              <a:rect l="l" t="t" r="r" b="b"/>
              <a:pathLst>
                <a:path w="1766570" h="2868295">
                  <a:moveTo>
                    <a:pt x="1766062" y="0"/>
                  </a:moveTo>
                  <a:lnTo>
                    <a:pt x="0" y="0"/>
                  </a:lnTo>
                  <a:lnTo>
                    <a:pt x="0" y="2867914"/>
                  </a:lnTo>
                  <a:lnTo>
                    <a:pt x="1766062" y="2867914"/>
                  </a:lnTo>
                  <a:lnTo>
                    <a:pt x="1766062" y="0"/>
                  </a:lnTo>
                  <a:close/>
                </a:path>
              </a:pathLst>
            </a:custGeom>
            <a:solidFill>
              <a:srgbClr val="FFFFFF">
                <a:alpha val="9882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96083" y="1156715"/>
              <a:ext cx="1766316" cy="24384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193036" y="1153706"/>
              <a:ext cx="1772285" cy="2874010"/>
            </a:xfrm>
            <a:custGeom>
              <a:avLst/>
              <a:gdLst/>
              <a:ahLst/>
              <a:cxnLst/>
              <a:rect l="l" t="t" r="r" b="b"/>
              <a:pathLst>
                <a:path w="1772285" h="2874010">
                  <a:moveTo>
                    <a:pt x="0" y="2874010"/>
                  </a:moveTo>
                  <a:lnTo>
                    <a:pt x="1772158" y="2874010"/>
                  </a:lnTo>
                  <a:lnTo>
                    <a:pt x="1772158" y="0"/>
                  </a:lnTo>
                  <a:lnTo>
                    <a:pt x="0" y="0"/>
                  </a:lnTo>
                  <a:lnTo>
                    <a:pt x="0" y="2874010"/>
                  </a:lnTo>
                  <a:close/>
                </a:path>
              </a:pathLst>
            </a:custGeom>
            <a:ln w="914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1272" y="1133855"/>
              <a:ext cx="1842515" cy="294894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2608" y="1156715"/>
              <a:ext cx="1766316" cy="286816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89560" y="1153706"/>
              <a:ext cx="1772285" cy="2874010"/>
            </a:xfrm>
            <a:custGeom>
              <a:avLst/>
              <a:gdLst/>
              <a:ahLst/>
              <a:cxnLst/>
              <a:rect l="l" t="t" r="r" b="b"/>
              <a:pathLst>
                <a:path w="1772285" h="2874010">
                  <a:moveTo>
                    <a:pt x="0" y="2874010"/>
                  </a:moveTo>
                  <a:lnTo>
                    <a:pt x="1772158" y="2874010"/>
                  </a:lnTo>
                  <a:lnTo>
                    <a:pt x="1772158" y="0"/>
                  </a:lnTo>
                  <a:lnTo>
                    <a:pt x="0" y="0"/>
                  </a:lnTo>
                  <a:lnTo>
                    <a:pt x="0" y="2874010"/>
                  </a:lnTo>
                  <a:close/>
                </a:path>
              </a:pathLst>
            </a:custGeom>
            <a:ln w="9143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97095" y="1315211"/>
              <a:ext cx="4947285" cy="3009900"/>
            </a:xfrm>
            <a:custGeom>
              <a:avLst/>
              <a:gdLst/>
              <a:ahLst/>
              <a:cxnLst/>
              <a:rect l="l" t="t" r="r" b="b"/>
              <a:pathLst>
                <a:path w="4947284" h="3009900">
                  <a:moveTo>
                    <a:pt x="4946904" y="0"/>
                  </a:moveTo>
                  <a:lnTo>
                    <a:pt x="0" y="0"/>
                  </a:lnTo>
                  <a:lnTo>
                    <a:pt x="0" y="3009900"/>
                  </a:lnTo>
                  <a:lnTo>
                    <a:pt x="4946904" y="3009900"/>
                  </a:lnTo>
                  <a:lnTo>
                    <a:pt x="49469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392865" y="1133680"/>
            <a:ext cx="6596380" cy="3956638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200"/>
              </a:spcBef>
              <a:tabLst>
                <a:tab pos="886438" algn="l"/>
                <a:tab pos="1323307" algn="l"/>
                <a:tab pos="2298643" algn="l"/>
                <a:tab pos="3180847" algn="l"/>
                <a:tab pos="4852972" algn="l"/>
              </a:tabLst>
            </a:pPr>
            <a:r>
              <a:rPr sz="2400" b="1" dirty="0">
                <a:solidFill>
                  <a:srgbClr val="7E7E7E"/>
                </a:solidFill>
                <a:latin typeface="Calibri"/>
                <a:cs typeface="Calibri"/>
              </a:rPr>
              <a:t>Обновление</a:t>
            </a:r>
            <a:r>
              <a:rPr sz="2400" b="1" spc="367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7E7E7E"/>
                </a:solidFill>
                <a:latin typeface="Calibri"/>
                <a:cs typeface="Calibri"/>
              </a:rPr>
              <a:t>воспитательного</a:t>
            </a:r>
            <a:r>
              <a:rPr sz="2400" b="1" spc="367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7E7E7E"/>
                </a:solidFill>
                <a:latin typeface="Calibri"/>
                <a:cs typeface="Calibri"/>
              </a:rPr>
              <a:t>компонента</a:t>
            </a:r>
            <a:r>
              <a:rPr sz="2400" b="1" spc="387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400" b="1" spc="-27" dirty="0">
                <a:solidFill>
                  <a:srgbClr val="7E7E7E"/>
                </a:solidFill>
                <a:latin typeface="Calibri"/>
                <a:cs typeface="Calibri"/>
              </a:rPr>
              <a:t>ФГОС </a:t>
            </a:r>
            <a:r>
              <a:rPr sz="2400" b="1" spc="-33" dirty="0">
                <a:solidFill>
                  <a:srgbClr val="7E7E7E"/>
                </a:solidFill>
                <a:latin typeface="Calibri"/>
                <a:cs typeface="Calibri"/>
              </a:rPr>
              <a:t>НОО</a:t>
            </a:r>
            <a:r>
              <a:rPr sz="2400" b="1" dirty="0">
                <a:solidFill>
                  <a:srgbClr val="7E7E7E"/>
                </a:solidFill>
                <a:latin typeface="Calibri"/>
                <a:cs typeface="Calibri"/>
              </a:rPr>
              <a:t>	</a:t>
            </a:r>
            <a:r>
              <a:rPr sz="2400" b="1" spc="-67" dirty="0">
                <a:solidFill>
                  <a:srgbClr val="7E7E7E"/>
                </a:solidFill>
                <a:latin typeface="Calibri"/>
                <a:cs typeface="Calibri"/>
              </a:rPr>
              <a:t>и</a:t>
            </a:r>
            <a:r>
              <a:rPr sz="2400" b="1" dirty="0">
                <a:solidFill>
                  <a:srgbClr val="7E7E7E"/>
                </a:solidFill>
                <a:latin typeface="Calibri"/>
                <a:cs typeface="Calibri"/>
              </a:rPr>
              <a:t>	</a:t>
            </a:r>
            <a:r>
              <a:rPr sz="2400" b="1" spc="-27" dirty="0">
                <a:solidFill>
                  <a:srgbClr val="7E7E7E"/>
                </a:solidFill>
                <a:latin typeface="Calibri"/>
                <a:cs typeface="Calibri"/>
              </a:rPr>
              <a:t>ФГОС</a:t>
            </a:r>
            <a:r>
              <a:rPr sz="2400" b="1" dirty="0">
                <a:solidFill>
                  <a:srgbClr val="7E7E7E"/>
                </a:solidFill>
                <a:latin typeface="Calibri"/>
                <a:cs typeface="Calibri"/>
              </a:rPr>
              <a:t>	</a:t>
            </a:r>
            <a:r>
              <a:rPr sz="2400" b="1" spc="-33" dirty="0">
                <a:solidFill>
                  <a:srgbClr val="7E7E7E"/>
                </a:solidFill>
                <a:latin typeface="Calibri"/>
                <a:cs typeface="Calibri"/>
              </a:rPr>
              <a:t>ООО</a:t>
            </a:r>
            <a:r>
              <a:rPr sz="2400" b="1" dirty="0">
                <a:solidFill>
                  <a:srgbClr val="7E7E7E"/>
                </a:solidFill>
                <a:latin typeface="Calibri"/>
                <a:cs typeface="Calibri"/>
              </a:rPr>
              <a:t>	</a:t>
            </a:r>
            <a:r>
              <a:rPr sz="2400" b="1" spc="-13" dirty="0">
                <a:solidFill>
                  <a:srgbClr val="7E7E7E"/>
                </a:solidFill>
                <a:latin typeface="Calibri"/>
                <a:cs typeface="Calibri"/>
              </a:rPr>
              <a:t>(</a:t>
            </a:r>
            <a:r>
              <a:rPr lang="ru-RU" sz="2400" b="1" spc="-13" dirty="0">
                <a:solidFill>
                  <a:srgbClr val="7E7E7E"/>
                </a:solidFill>
                <a:latin typeface="Calibri"/>
                <a:cs typeface="Calibri"/>
              </a:rPr>
              <a:t>основные направления воспитания, требования </a:t>
            </a:r>
            <a:r>
              <a:rPr lang="ru-RU" sz="2400" b="1" spc="-67" dirty="0">
                <a:solidFill>
                  <a:srgbClr val="7E7E7E"/>
                </a:solidFill>
                <a:latin typeface="Calibri"/>
                <a:cs typeface="Calibri"/>
              </a:rPr>
              <a:t>к </a:t>
            </a:r>
            <a:r>
              <a:rPr lang="ru-RU" sz="2400" b="1" spc="-13" dirty="0">
                <a:solidFill>
                  <a:srgbClr val="7E7E7E"/>
                </a:solidFill>
                <a:latin typeface="Calibri"/>
                <a:cs typeface="Calibri"/>
              </a:rPr>
              <a:t>личностным результатам освоения</a:t>
            </a:r>
            <a:r>
              <a:rPr lang="ru-RU" sz="2400" b="1" dirty="0">
                <a:solidFill>
                  <a:srgbClr val="7E7E7E"/>
                </a:solidFill>
                <a:latin typeface="Calibri"/>
                <a:cs typeface="Calibri"/>
              </a:rPr>
              <a:t>	</a:t>
            </a:r>
            <a:r>
              <a:rPr lang="ru-RU" sz="2400" b="1" spc="-13" dirty="0">
                <a:solidFill>
                  <a:srgbClr val="7E7E7E"/>
                </a:solidFill>
                <a:latin typeface="Calibri"/>
                <a:cs typeface="Calibri"/>
              </a:rPr>
              <a:t>основных общеобразовательных</a:t>
            </a:r>
            <a:r>
              <a:rPr lang="ru-RU" sz="2400" b="1" spc="-33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lang="ru-RU" sz="2400" b="1" spc="-13" dirty="0">
                <a:solidFill>
                  <a:srgbClr val="7E7E7E"/>
                </a:solidFill>
                <a:latin typeface="Calibri"/>
                <a:cs typeface="Calibri"/>
              </a:rPr>
              <a:t>программ);</a:t>
            </a:r>
            <a:endParaRPr lang="ru-RU" sz="2400" dirty="0">
              <a:latin typeface="Calibri"/>
              <a:cs typeface="Calibri"/>
            </a:endParaRPr>
          </a:p>
          <a:p>
            <a:pPr marL="16933" marR="6773">
              <a:spcBef>
                <a:spcPts val="1200"/>
              </a:spcBef>
              <a:tabLst>
                <a:tab pos="886438" algn="l"/>
                <a:tab pos="1323307" algn="l"/>
                <a:tab pos="2298643" algn="l"/>
                <a:tab pos="3180847" algn="l"/>
                <a:tab pos="4852972" algn="l"/>
              </a:tabLst>
            </a:pPr>
            <a:endParaRPr lang="ru-RU" sz="2400" dirty="0">
              <a:latin typeface="Calibri"/>
              <a:cs typeface="Calibri"/>
            </a:endParaRPr>
          </a:p>
          <a:p>
            <a:pPr marL="16933" marR="6773">
              <a:spcBef>
                <a:spcPts val="1200"/>
              </a:spcBef>
              <a:tabLst>
                <a:tab pos="886438" algn="l"/>
                <a:tab pos="1323307" algn="l"/>
                <a:tab pos="2298643" algn="l"/>
                <a:tab pos="3180847" algn="l"/>
                <a:tab pos="4852972" algn="l"/>
              </a:tabLst>
            </a:pPr>
            <a:endParaRPr lang="ru-RU" sz="2400" dirty="0">
              <a:latin typeface="Calibri"/>
              <a:cs typeface="Calibri"/>
            </a:endParaRPr>
          </a:p>
          <a:p>
            <a:pPr marL="16933" marR="6773">
              <a:spcBef>
                <a:spcPts val="1200"/>
              </a:spcBef>
              <a:tabLst>
                <a:tab pos="886438" algn="l"/>
                <a:tab pos="1323307" algn="l"/>
                <a:tab pos="2298643" algn="l"/>
                <a:tab pos="3180847" algn="l"/>
                <a:tab pos="4852972" algn="l"/>
              </a:tabLst>
            </a:pPr>
            <a:r>
              <a:rPr lang="ru-RU" sz="2400" dirty="0">
                <a:latin typeface="Calibri"/>
                <a:cs typeface="Calibri"/>
              </a:rPr>
              <a:t> </a:t>
            </a:r>
          </a:p>
          <a:p>
            <a:pPr marL="16933" marR="6773">
              <a:spcBef>
                <a:spcPts val="1200"/>
              </a:spcBef>
              <a:tabLst>
                <a:tab pos="886438" algn="l"/>
                <a:tab pos="1323307" algn="l"/>
                <a:tab pos="2298643" algn="l"/>
                <a:tab pos="3180847" algn="l"/>
                <a:tab pos="4852972" algn="l"/>
              </a:tabLst>
            </a:pPr>
            <a:endParaRPr sz="24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76778" y="2947464"/>
            <a:ext cx="6736665" cy="3063230"/>
          </a:xfrm>
          <a:prstGeom prst="rect">
            <a:avLst/>
          </a:prstGeom>
        </p:spPr>
        <p:txBody>
          <a:bodyPr vert="horz" wrap="square" lIns="0" tIns="168485" rIns="0" bIns="0" rtlCol="0">
            <a:spAutoFit/>
          </a:bodyPr>
          <a:lstStyle/>
          <a:p>
            <a:pPr marL="16933">
              <a:spcBef>
                <a:spcPts val="1200"/>
              </a:spcBef>
            </a:pPr>
            <a:r>
              <a:rPr lang="ru-RU" sz="2400" b="1" dirty="0">
                <a:solidFill>
                  <a:srgbClr val="7E7E7E"/>
                </a:solidFill>
                <a:latin typeface="Calibri"/>
                <a:cs typeface="Calibri"/>
              </a:rPr>
              <a:t>Утверждение</a:t>
            </a:r>
            <a:r>
              <a:rPr lang="ru-RU" sz="2400" b="1" spc="573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lang="ru-RU" sz="2400" b="1" dirty="0">
                <a:solidFill>
                  <a:srgbClr val="7E7E7E"/>
                </a:solidFill>
                <a:latin typeface="Calibri"/>
                <a:cs typeface="Calibri"/>
              </a:rPr>
              <a:t>Основ</a:t>
            </a:r>
            <a:r>
              <a:rPr lang="ru-RU" sz="2400" b="1" spc="60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7E7E7E"/>
                </a:solidFill>
                <a:latin typeface="Calibri"/>
                <a:cs typeface="Calibri"/>
              </a:rPr>
              <a:t>государственной</a:t>
            </a:r>
            <a:r>
              <a:rPr lang="ru-RU" sz="2400" b="1" spc="60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lang="ru-RU" sz="2400" b="1" spc="-13" dirty="0">
                <a:solidFill>
                  <a:srgbClr val="7E7E7E"/>
                </a:solidFill>
                <a:latin typeface="Calibri"/>
                <a:cs typeface="Calibri"/>
              </a:rPr>
              <a:t>политики </a:t>
            </a:r>
            <a:r>
              <a:rPr lang="ru-RU" sz="2400" b="1" spc="-33" dirty="0">
                <a:solidFill>
                  <a:srgbClr val="7E7E7E"/>
                </a:solidFill>
                <a:latin typeface="Calibri"/>
                <a:cs typeface="Calibri"/>
              </a:rPr>
              <a:t>по </a:t>
            </a:r>
            <a:r>
              <a:rPr lang="ru-RU" sz="2400" b="1" spc="-13" dirty="0">
                <a:solidFill>
                  <a:srgbClr val="7E7E7E"/>
                </a:solidFill>
                <a:latin typeface="Calibri"/>
                <a:cs typeface="Calibri"/>
              </a:rPr>
              <a:t>сохранению </a:t>
            </a:r>
            <a:r>
              <a:rPr lang="ru-RU" sz="2400" b="1" spc="-67" dirty="0">
                <a:solidFill>
                  <a:srgbClr val="7E7E7E"/>
                </a:solidFill>
                <a:latin typeface="Calibri"/>
                <a:cs typeface="Calibri"/>
              </a:rPr>
              <a:t>и </a:t>
            </a:r>
            <a:r>
              <a:rPr lang="ru-RU" sz="2400" b="1" spc="-13" dirty="0">
                <a:solidFill>
                  <a:srgbClr val="7E7E7E"/>
                </a:solidFill>
                <a:latin typeface="Calibri"/>
                <a:cs typeface="Calibri"/>
              </a:rPr>
              <a:t>укреплению традиционных </a:t>
            </a:r>
            <a:r>
              <a:rPr lang="ru-RU" sz="2400" b="1" dirty="0">
                <a:solidFill>
                  <a:srgbClr val="7E7E7E"/>
                </a:solidFill>
                <a:latin typeface="Calibri"/>
                <a:cs typeface="Calibri"/>
              </a:rPr>
              <a:t>российских</a:t>
            </a:r>
            <a:r>
              <a:rPr lang="ru-RU" sz="2400" b="1" spc="-6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lang="ru-RU" sz="2400" b="1" spc="-27" dirty="0">
                <a:solidFill>
                  <a:srgbClr val="7E7E7E"/>
                </a:solidFill>
                <a:latin typeface="Calibri"/>
                <a:cs typeface="Calibri"/>
              </a:rPr>
              <a:t>духовно-</a:t>
            </a:r>
            <a:r>
              <a:rPr lang="ru-RU" sz="2400" b="1" dirty="0">
                <a:solidFill>
                  <a:srgbClr val="7E7E7E"/>
                </a:solidFill>
                <a:latin typeface="Calibri"/>
                <a:cs typeface="Calibri"/>
              </a:rPr>
              <a:t>нравственных</a:t>
            </a:r>
            <a:r>
              <a:rPr lang="ru-RU" sz="2400" b="1" spc="-27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lang="ru-RU" sz="2400" b="1" spc="-13" dirty="0">
                <a:solidFill>
                  <a:srgbClr val="7E7E7E"/>
                </a:solidFill>
                <a:latin typeface="Calibri"/>
                <a:cs typeface="Calibri"/>
              </a:rPr>
              <a:t>ценностей;</a:t>
            </a:r>
          </a:p>
          <a:p>
            <a:pPr marL="16933">
              <a:spcBef>
                <a:spcPts val="1200"/>
              </a:spcBef>
            </a:pPr>
            <a:r>
              <a:rPr lang="ru-RU" sz="2400" b="1" spc="-13" dirty="0">
                <a:solidFill>
                  <a:srgbClr val="7E7E7E"/>
                </a:solidFill>
                <a:latin typeface="Calibri"/>
                <a:cs typeface="Calibri"/>
              </a:rPr>
              <a:t>Изменения в содержании учебных предметов «Труд (технология), «Основы безопасности и защиты Родины». </a:t>
            </a:r>
            <a:endParaRPr lang="ru-RU" sz="2400" dirty="0">
              <a:latin typeface="Calibri"/>
              <a:cs typeface="Calibri"/>
            </a:endParaRPr>
          </a:p>
          <a:p>
            <a:pPr marL="16933">
              <a:spcBef>
                <a:spcPts val="1200"/>
              </a:spcBef>
            </a:pPr>
            <a:endParaRPr sz="24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39015" y="5513757"/>
            <a:ext cx="11699213" cy="1159292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lnSpc>
                <a:spcPts val="2185"/>
              </a:lnSpc>
              <a:spcBef>
                <a:spcPts val="140"/>
              </a:spcBef>
            </a:pPr>
            <a:r>
              <a:rPr sz="1867" b="1" u="sng" spc="-13" dirty="0">
                <a:solidFill>
                  <a:srgbClr val="8A3B67"/>
                </a:solidFill>
                <a:uFill>
                  <a:solidFill>
                    <a:srgbClr val="8A3B67"/>
                  </a:solidFill>
                </a:uFill>
                <a:latin typeface="Calibri"/>
                <a:cs typeface="Calibri"/>
              </a:rPr>
              <a:t>Указ</a:t>
            </a:r>
            <a:r>
              <a:rPr sz="1867" b="1" spc="-80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1867" b="1" dirty="0">
                <a:solidFill>
                  <a:srgbClr val="8A3B67"/>
                </a:solidFill>
                <a:latin typeface="Calibri"/>
                <a:cs typeface="Calibri"/>
              </a:rPr>
              <a:t>Президента</a:t>
            </a:r>
            <a:r>
              <a:rPr sz="1867" b="1" spc="-80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1867" b="1" dirty="0">
                <a:solidFill>
                  <a:srgbClr val="8A3B67"/>
                </a:solidFill>
                <a:latin typeface="Calibri"/>
                <a:cs typeface="Calibri"/>
              </a:rPr>
              <a:t>РФ</a:t>
            </a:r>
            <a:r>
              <a:rPr sz="1867" b="1" spc="-33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1867" b="1" dirty="0">
                <a:solidFill>
                  <a:srgbClr val="8A3B67"/>
                </a:solidFill>
                <a:latin typeface="Calibri"/>
                <a:cs typeface="Calibri"/>
              </a:rPr>
              <a:t>от</a:t>
            </a:r>
            <a:r>
              <a:rPr sz="1867" b="1" spc="-60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1867" b="1" dirty="0">
                <a:solidFill>
                  <a:srgbClr val="8A3B67"/>
                </a:solidFill>
                <a:latin typeface="Calibri"/>
                <a:cs typeface="Calibri"/>
              </a:rPr>
              <a:t>9</a:t>
            </a:r>
            <a:r>
              <a:rPr sz="1867" b="1" spc="-27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1867" b="1" dirty="0">
                <a:solidFill>
                  <a:srgbClr val="8A3B67"/>
                </a:solidFill>
                <a:latin typeface="Calibri"/>
                <a:cs typeface="Calibri"/>
              </a:rPr>
              <a:t>ноября</a:t>
            </a:r>
            <a:r>
              <a:rPr sz="1867" b="1" spc="-40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1867" b="1" dirty="0">
                <a:solidFill>
                  <a:srgbClr val="8A3B67"/>
                </a:solidFill>
                <a:latin typeface="Calibri"/>
                <a:cs typeface="Calibri"/>
              </a:rPr>
              <a:t>2022</a:t>
            </a:r>
            <a:r>
              <a:rPr sz="1867" b="1" spc="-27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1867" b="1" dirty="0">
                <a:solidFill>
                  <a:srgbClr val="8A3B67"/>
                </a:solidFill>
                <a:latin typeface="Calibri"/>
                <a:cs typeface="Calibri"/>
              </a:rPr>
              <a:t>г.</a:t>
            </a:r>
            <a:r>
              <a:rPr sz="1867" b="1" spc="-27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1867" b="1" dirty="0">
                <a:solidFill>
                  <a:srgbClr val="8A3B67"/>
                </a:solidFill>
                <a:latin typeface="Calibri"/>
                <a:cs typeface="Calibri"/>
              </a:rPr>
              <a:t>№</a:t>
            </a:r>
            <a:r>
              <a:rPr sz="1867" b="1" spc="-27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1867" b="1" dirty="0">
                <a:solidFill>
                  <a:srgbClr val="8A3B67"/>
                </a:solidFill>
                <a:latin typeface="Calibri"/>
                <a:cs typeface="Calibri"/>
              </a:rPr>
              <a:t>809</a:t>
            </a:r>
            <a:r>
              <a:rPr sz="1867" b="1" spc="-27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endParaRPr lang="ru-RU" sz="1867" b="1" spc="-27" dirty="0">
              <a:solidFill>
                <a:srgbClr val="8A3B67"/>
              </a:solidFill>
              <a:latin typeface="Calibri"/>
              <a:cs typeface="Calibri"/>
            </a:endParaRPr>
          </a:p>
          <a:p>
            <a:pPr marL="16933">
              <a:lnSpc>
                <a:spcPts val="2185"/>
              </a:lnSpc>
              <a:spcBef>
                <a:spcPts val="140"/>
              </a:spcBef>
            </a:pPr>
            <a:r>
              <a:rPr sz="1867" b="1" spc="-33" dirty="0">
                <a:solidFill>
                  <a:srgbClr val="8A3B67"/>
                </a:solidFill>
                <a:latin typeface="Calibri"/>
                <a:cs typeface="Calibri"/>
              </a:rPr>
              <a:t>«</a:t>
            </a:r>
            <a:r>
              <a:rPr lang="ru-RU" sz="1867" b="1" spc="-33" dirty="0">
                <a:solidFill>
                  <a:srgbClr val="8A3B67"/>
                </a:solidFill>
                <a:latin typeface="Calibri"/>
                <a:cs typeface="Calibri"/>
              </a:rPr>
              <a:t>Об утверждении</a:t>
            </a:r>
            <a:r>
              <a:rPr sz="1867" b="1" spc="-33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1867" b="1" dirty="0">
                <a:solidFill>
                  <a:srgbClr val="8A3B67"/>
                </a:solidFill>
                <a:latin typeface="Calibri"/>
                <a:cs typeface="Calibri"/>
              </a:rPr>
              <a:t>Основ</a:t>
            </a:r>
            <a:r>
              <a:rPr sz="1867" b="1" spc="27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sz="1867" b="1" spc="-13" dirty="0">
                <a:solidFill>
                  <a:srgbClr val="8A3B67"/>
                </a:solidFill>
                <a:latin typeface="Calibri"/>
                <a:cs typeface="Calibri"/>
              </a:rPr>
              <a:t>государственной </a:t>
            </a:r>
            <a:r>
              <a:rPr lang="ru-RU" sz="1867" b="1" spc="-13" dirty="0">
                <a:solidFill>
                  <a:srgbClr val="8A3B67"/>
                </a:solidFill>
                <a:latin typeface="Calibri"/>
                <a:cs typeface="Calibri"/>
              </a:rPr>
              <a:t>политики по</a:t>
            </a:r>
            <a:r>
              <a:rPr lang="ru-RU" sz="1867" b="1" spc="-33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lang="ru-RU" sz="1867" b="1" spc="-13" dirty="0">
                <a:solidFill>
                  <a:srgbClr val="8A3B67"/>
                </a:solidFill>
                <a:latin typeface="Calibri"/>
                <a:cs typeface="Calibri"/>
              </a:rPr>
              <a:t>сохранению </a:t>
            </a:r>
            <a:r>
              <a:rPr lang="ru-RU" sz="1867" b="1" dirty="0">
                <a:solidFill>
                  <a:srgbClr val="8A3B67"/>
                </a:solidFill>
                <a:latin typeface="Calibri"/>
                <a:cs typeface="Calibri"/>
              </a:rPr>
              <a:t>и</a:t>
            </a:r>
            <a:r>
              <a:rPr lang="ru-RU" sz="1867" b="1" spc="40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lang="ru-RU" sz="1867" b="1" spc="-13" dirty="0">
                <a:solidFill>
                  <a:srgbClr val="8A3B67"/>
                </a:solidFill>
                <a:latin typeface="Calibri"/>
                <a:cs typeface="Calibri"/>
              </a:rPr>
              <a:t>укреплению традиционных</a:t>
            </a:r>
            <a:r>
              <a:rPr lang="ru-RU" sz="1867" b="1" spc="-27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lang="ru-RU" sz="1867" b="1" spc="-13" dirty="0">
                <a:solidFill>
                  <a:srgbClr val="8A3B67"/>
                </a:solidFill>
                <a:latin typeface="Calibri"/>
                <a:cs typeface="Calibri"/>
              </a:rPr>
              <a:t>российских духовно-нравственных</a:t>
            </a:r>
            <a:r>
              <a:rPr lang="ru-RU" sz="1867" b="1" spc="7" dirty="0">
                <a:solidFill>
                  <a:srgbClr val="8A3B67"/>
                </a:solidFill>
                <a:latin typeface="Calibri"/>
                <a:cs typeface="Calibri"/>
              </a:rPr>
              <a:t> </a:t>
            </a:r>
            <a:r>
              <a:rPr lang="ru-RU" sz="1867" b="1" spc="-13" dirty="0">
                <a:solidFill>
                  <a:srgbClr val="8A3B67"/>
                </a:solidFill>
                <a:latin typeface="Calibri"/>
                <a:cs typeface="Calibri"/>
              </a:rPr>
              <a:t>ценностей»</a:t>
            </a:r>
            <a:endParaRPr lang="ru-RU" sz="1867" dirty="0">
              <a:latin typeface="Calibri"/>
              <a:cs typeface="Calibri"/>
            </a:endParaRPr>
          </a:p>
          <a:p>
            <a:pPr marL="16933">
              <a:lnSpc>
                <a:spcPts val="2185"/>
              </a:lnSpc>
            </a:pPr>
            <a:endParaRPr sz="1867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6211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3377" y="459486"/>
            <a:ext cx="11566689" cy="11214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5715" indent="-342900">
              <a:spcBef>
                <a:spcPts val="105"/>
              </a:spcBef>
              <a:buFont typeface="Arial MT"/>
              <a:buChar char="•"/>
              <a:tabLst>
                <a:tab pos="1109345" algn="l"/>
              </a:tabLst>
            </a:pPr>
            <a:r>
              <a:rPr lang="ru-RU" sz="2400" b="1" spc="-25" dirty="0">
                <a:latin typeface="Calibri"/>
                <a:cs typeface="Calibri"/>
              </a:rPr>
              <a:t>Социальная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lang="ru-RU" sz="2400" b="1" spc="-10" dirty="0">
                <a:latin typeface="Calibri"/>
                <a:cs typeface="Calibri"/>
              </a:rPr>
              <a:t>полноценность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lang="ru-RU" sz="2400" b="1" spc="-75" dirty="0">
                <a:latin typeface="Calibri"/>
                <a:cs typeface="Calibri"/>
              </a:rPr>
              <a:t>есть</a:t>
            </a:r>
            <a:r>
              <a:rPr lang="ru-RU" sz="2400" spc="-40" dirty="0">
                <a:latin typeface="Calibri"/>
                <a:cs typeface="Calibri"/>
              </a:rPr>
              <a:t> </a:t>
            </a:r>
            <a:r>
              <a:rPr lang="ru-RU" sz="2400" spc="-10" dirty="0">
                <a:latin typeface="Calibri"/>
                <a:cs typeface="Calibri"/>
              </a:rPr>
              <a:t>конечная целевая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точка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воспитания,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так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как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все</a:t>
            </a:r>
            <a:endParaRPr sz="2400" dirty="0">
              <a:latin typeface="Calibri"/>
              <a:cs typeface="Calibri"/>
            </a:endParaRPr>
          </a:p>
          <a:p>
            <a:pPr marL="1275715" marR="5080" indent="-855344"/>
            <a:r>
              <a:rPr sz="2400" dirty="0">
                <a:latin typeface="Calibri"/>
                <a:cs typeface="Calibri"/>
              </a:rPr>
              <a:t>процессы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сверхкомпенсации</a:t>
            </a:r>
            <a:r>
              <a:rPr sz="2400" spc="-1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направлены </a:t>
            </a:r>
            <a:r>
              <a:rPr sz="2400" dirty="0">
                <a:latin typeface="Calibri"/>
                <a:cs typeface="Calibri"/>
              </a:rPr>
              <a:t>на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завоевание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социальной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позиции"</a:t>
            </a:r>
            <a:endParaRPr sz="2400" dirty="0">
              <a:latin typeface="Calibri"/>
              <a:cs typeface="Calibri"/>
            </a:endParaRPr>
          </a:p>
          <a:p>
            <a:pPr marR="5715"/>
            <a:r>
              <a:rPr lang="ru-RU" sz="2400" dirty="0">
                <a:latin typeface="Calibri"/>
                <a:cs typeface="Calibri"/>
              </a:rPr>
              <a:t>                                                                                                                                        </a:t>
            </a:r>
            <a:r>
              <a:rPr sz="2400" dirty="0">
                <a:latin typeface="Calibri"/>
                <a:cs typeface="Calibri"/>
              </a:rPr>
              <a:t>(Выготский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Л.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С.)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1993" y="4042388"/>
            <a:ext cx="3400044" cy="2735580"/>
          </a:xfrm>
          <a:prstGeom prst="rect">
            <a:avLst/>
          </a:prstGeom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xmlns="" id="{3AEF65ED-C0FB-4615-B89C-7FEC293E33F2}"/>
              </a:ext>
            </a:extLst>
          </p:cNvPr>
          <p:cNvSpPr txBox="1"/>
          <p:nvPr/>
        </p:nvSpPr>
        <p:spPr>
          <a:xfrm>
            <a:off x="273377" y="1761956"/>
            <a:ext cx="11134628" cy="45608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80695" marR="476250" indent="65405" algn="just">
              <a:lnSpc>
                <a:spcPct val="100000"/>
              </a:lnSpc>
              <a:spcBef>
                <a:spcPts val="935"/>
              </a:spcBef>
            </a:pPr>
            <a:r>
              <a:rPr lang="ru-RU" sz="2400" b="1" dirty="0">
                <a:latin typeface="Times New Roman"/>
                <a:cs typeface="Times New Roman"/>
              </a:rPr>
              <a:t>Социализация</a:t>
            </a:r>
            <a:r>
              <a:rPr lang="ru-RU" sz="2400" b="1" spc="-40" dirty="0">
                <a:latin typeface="Times New Roman"/>
                <a:cs typeface="Times New Roman"/>
              </a:rPr>
              <a:t> </a:t>
            </a:r>
            <a:r>
              <a:rPr lang="ru-RU" sz="2400" b="1" dirty="0">
                <a:latin typeface="Times New Roman"/>
                <a:cs typeface="Times New Roman"/>
              </a:rPr>
              <a:t>–</a:t>
            </a:r>
            <a:r>
              <a:rPr lang="ru-RU" sz="2400" b="1" spc="-60" dirty="0">
                <a:latin typeface="Times New Roman"/>
                <a:cs typeface="Times New Roman"/>
              </a:rPr>
              <a:t> </a:t>
            </a:r>
            <a:r>
              <a:rPr lang="ru-RU" sz="2400" dirty="0">
                <a:latin typeface="Times New Roman"/>
                <a:cs typeface="Times New Roman"/>
              </a:rPr>
              <a:t>это</a:t>
            </a:r>
            <a:r>
              <a:rPr lang="ru-RU" sz="2400" spc="-60" dirty="0">
                <a:latin typeface="Times New Roman"/>
                <a:cs typeface="Times New Roman"/>
              </a:rPr>
              <a:t> </a:t>
            </a:r>
            <a:r>
              <a:rPr lang="ru-RU" sz="2400" dirty="0">
                <a:latin typeface="Times New Roman"/>
                <a:cs typeface="Times New Roman"/>
              </a:rPr>
              <a:t>процесс</a:t>
            </a:r>
            <a:r>
              <a:rPr lang="ru-RU" sz="2400" spc="-70" dirty="0">
                <a:latin typeface="Times New Roman"/>
                <a:cs typeface="Times New Roman"/>
              </a:rPr>
              <a:t> </a:t>
            </a:r>
            <a:r>
              <a:rPr lang="ru-RU" sz="2400" dirty="0">
                <a:latin typeface="Times New Roman"/>
                <a:cs typeface="Times New Roman"/>
              </a:rPr>
              <a:t>и</a:t>
            </a:r>
            <a:r>
              <a:rPr lang="ru-RU" sz="2400" spc="-65" dirty="0">
                <a:latin typeface="Times New Roman"/>
                <a:cs typeface="Times New Roman"/>
              </a:rPr>
              <a:t> </a:t>
            </a:r>
            <a:r>
              <a:rPr lang="ru-RU" sz="2400" spc="-30" dirty="0">
                <a:latin typeface="Times New Roman"/>
                <a:cs typeface="Times New Roman"/>
              </a:rPr>
              <a:t>результат</a:t>
            </a:r>
            <a:r>
              <a:rPr lang="ru-RU" sz="2400" spc="-60" dirty="0">
                <a:latin typeface="Times New Roman"/>
                <a:cs typeface="Times New Roman"/>
              </a:rPr>
              <a:t> </a:t>
            </a:r>
            <a:r>
              <a:rPr lang="ru-RU" sz="2400" spc="-10" dirty="0">
                <a:latin typeface="Times New Roman"/>
                <a:cs typeface="Times New Roman"/>
              </a:rPr>
              <a:t>освоения </a:t>
            </a:r>
            <a:r>
              <a:rPr lang="ru-RU" sz="2400" spc="-25" dirty="0">
                <a:latin typeface="Times New Roman"/>
                <a:cs typeface="Times New Roman"/>
              </a:rPr>
              <a:t>человеком</a:t>
            </a:r>
            <a:r>
              <a:rPr lang="ru-RU" sz="2400" spc="-70" dirty="0">
                <a:latin typeface="Times New Roman"/>
                <a:cs typeface="Times New Roman"/>
              </a:rPr>
              <a:t> </a:t>
            </a:r>
            <a:r>
              <a:rPr lang="ru-RU" sz="2400" dirty="0">
                <a:latin typeface="Times New Roman"/>
                <a:cs typeface="Times New Roman"/>
              </a:rPr>
              <a:t>знаний</a:t>
            </a:r>
            <a:r>
              <a:rPr lang="ru-RU" sz="2400" spc="-85" dirty="0">
                <a:latin typeface="Times New Roman"/>
                <a:cs typeface="Times New Roman"/>
              </a:rPr>
              <a:t> </a:t>
            </a:r>
            <a:r>
              <a:rPr lang="ru-RU" sz="2400" dirty="0">
                <a:latin typeface="Times New Roman"/>
                <a:cs typeface="Times New Roman"/>
              </a:rPr>
              <a:t>и</a:t>
            </a:r>
            <a:r>
              <a:rPr lang="ru-RU" sz="2400" spc="-90" dirty="0">
                <a:latin typeface="Times New Roman"/>
                <a:cs typeface="Times New Roman"/>
              </a:rPr>
              <a:t> </a:t>
            </a:r>
            <a:r>
              <a:rPr lang="ru-RU" sz="2400" spc="-20" dirty="0">
                <a:latin typeface="Times New Roman"/>
                <a:cs typeface="Times New Roman"/>
              </a:rPr>
              <a:t>навыков</a:t>
            </a:r>
            <a:r>
              <a:rPr lang="ru-RU" sz="2400" spc="-65" dirty="0">
                <a:latin typeface="Times New Roman"/>
                <a:cs typeface="Times New Roman"/>
              </a:rPr>
              <a:t> </a:t>
            </a:r>
            <a:r>
              <a:rPr lang="ru-RU" sz="2400" dirty="0">
                <a:latin typeface="Times New Roman"/>
                <a:cs typeface="Times New Roman"/>
              </a:rPr>
              <a:t>общественной</a:t>
            </a:r>
            <a:r>
              <a:rPr lang="ru-RU" sz="2400" spc="-90" dirty="0">
                <a:latin typeface="Times New Roman"/>
                <a:cs typeface="Times New Roman"/>
              </a:rPr>
              <a:t> </a:t>
            </a:r>
            <a:r>
              <a:rPr lang="ru-RU" sz="2400" spc="-10" dirty="0">
                <a:latin typeface="Times New Roman"/>
                <a:cs typeface="Times New Roman"/>
              </a:rPr>
              <a:t>жизни, </a:t>
            </a:r>
            <a:r>
              <a:rPr lang="ru-RU" sz="2400" dirty="0">
                <a:latin typeface="Times New Roman"/>
                <a:cs typeface="Times New Roman"/>
              </a:rPr>
              <a:t>общепринятых</a:t>
            </a:r>
            <a:r>
              <a:rPr lang="ru-RU" sz="2400" spc="-150" dirty="0">
                <a:latin typeface="Times New Roman"/>
                <a:cs typeface="Times New Roman"/>
              </a:rPr>
              <a:t> </a:t>
            </a:r>
            <a:r>
              <a:rPr lang="ru-RU" sz="2400" dirty="0">
                <a:latin typeface="Times New Roman"/>
                <a:cs typeface="Times New Roman"/>
              </a:rPr>
              <a:t>стереотипов</a:t>
            </a:r>
            <a:r>
              <a:rPr lang="ru-RU" sz="2400" spc="-145" dirty="0">
                <a:latin typeface="Times New Roman"/>
                <a:cs typeface="Times New Roman"/>
              </a:rPr>
              <a:t> </a:t>
            </a:r>
            <a:r>
              <a:rPr lang="ru-RU" sz="2400" dirty="0">
                <a:latin typeface="Times New Roman"/>
                <a:cs typeface="Times New Roman"/>
              </a:rPr>
              <a:t>поведения,</a:t>
            </a:r>
            <a:r>
              <a:rPr lang="ru-RU" sz="2400" spc="-140" dirty="0">
                <a:latin typeface="Times New Roman"/>
                <a:cs typeface="Times New Roman"/>
              </a:rPr>
              <a:t> </a:t>
            </a:r>
            <a:r>
              <a:rPr lang="ru-RU" sz="2400" spc="-10" dirty="0">
                <a:latin typeface="Times New Roman"/>
                <a:cs typeface="Times New Roman"/>
              </a:rPr>
              <a:t>ценностных </a:t>
            </a:r>
            <a:r>
              <a:rPr lang="ru-RU" sz="2400" dirty="0">
                <a:latin typeface="Times New Roman"/>
                <a:cs typeface="Times New Roman"/>
              </a:rPr>
              <a:t>ориентаций,</a:t>
            </a:r>
            <a:r>
              <a:rPr lang="ru-RU" sz="2400" spc="-140" dirty="0">
                <a:latin typeface="Times New Roman"/>
                <a:cs typeface="Times New Roman"/>
              </a:rPr>
              <a:t> </a:t>
            </a:r>
            <a:r>
              <a:rPr lang="ru-RU" sz="2400" spc="-10" dirty="0">
                <a:latin typeface="Times New Roman"/>
                <a:cs typeface="Times New Roman"/>
              </a:rPr>
              <a:t>позволяющих</a:t>
            </a:r>
            <a:r>
              <a:rPr lang="ru-RU" sz="2400" spc="-125" dirty="0">
                <a:latin typeface="Times New Roman"/>
                <a:cs typeface="Times New Roman"/>
              </a:rPr>
              <a:t> </a:t>
            </a:r>
            <a:r>
              <a:rPr lang="ru-RU" sz="2400" dirty="0">
                <a:latin typeface="Times New Roman"/>
                <a:cs typeface="Times New Roman"/>
              </a:rPr>
              <a:t>полноценно</a:t>
            </a:r>
            <a:r>
              <a:rPr lang="ru-RU" sz="2400" spc="-130" dirty="0">
                <a:latin typeface="Times New Roman"/>
                <a:cs typeface="Times New Roman"/>
              </a:rPr>
              <a:t> </a:t>
            </a:r>
            <a:r>
              <a:rPr lang="ru-RU" sz="2400" spc="-10" dirty="0">
                <a:latin typeface="Times New Roman"/>
                <a:cs typeface="Times New Roman"/>
              </a:rPr>
              <a:t>участвовать</a:t>
            </a:r>
            <a:r>
              <a:rPr lang="ru-RU" sz="2400" spc="-120" dirty="0">
                <a:latin typeface="Times New Roman"/>
                <a:cs typeface="Times New Roman"/>
              </a:rPr>
              <a:t> </a:t>
            </a:r>
            <a:r>
              <a:rPr lang="ru-RU" sz="2400" spc="-50" dirty="0">
                <a:latin typeface="Times New Roman"/>
                <a:cs typeface="Times New Roman"/>
              </a:rPr>
              <a:t>в </a:t>
            </a:r>
            <a:r>
              <a:rPr lang="ru-RU" sz="2400" dirty="0">
                <a:latin typeface="Times New Roman"/>
                <a:cs typeface="Times New Roman"/>
              </a:rPr>
              <a:t>различных</a:t>
            </a:r>
            <a:r>
              <a:rPr lang="ru-RU" sz="2400" spc="-145" dirty="0">
                <a:latin typeface="Times New Roman"/>
                <a:cs typeface="Times New Roman"/>
              </a:rPr>
              <a:t> </a:t>
            </a:r>
            <a:r>
              <a:rPr lang="ru-RU" sz="2400" dirty="0">
                <a:latin typeface="Times New Roman"/>
                <a:cs typeface="Times New Roman"/>
              </a:rPr>
              <a:t>ситуациях</a:t>
            </a:r>
            <a:r>
              <a:rPr lang="ru-RU" sz="2400" spc="-145" dirty="0">
                <a:latin typeface="Times New Roman"/>
                <a:cs typeface="Times New Roman"/>
              </a:rPr>
              <a:t> </a:t>
            </a:r>
            <a:r>
              <a:rPr lang="ru-RU" sz="2400" dirty="0">
                <a:latin typeface="Times New Roman"/>
                <a:cs typeface="Times New Roman"/>
              </a:rPr>
              <a:t>общественного</a:t>
            </a:r>
            <a:r>
              <a:rPr lang="ru-RU" sz="2400" spc="-155" dirty="0">
                <a:latin typeface="Times New Roman"/>
                <a:cs typeface="Times New Roman"/>
              </a:rPr>
              <a:t> </a:t>
            </a:r>
            <a:r>
              <a:rPr lang="ru-RU" sz="2400" spc="-10" dirty="0">
                <a:latin typeface="Times New Roman"/>
                <a:cs typeface="Times New Roman"/>
              </a:rPr>
              <a:t>взаимодействия.</a:t>
            </a:r>
          </a:p>
          <a:p>
            <a:pPr marL="367665" marR="347980" indent="-13335" algn="just">
              <a:lnSpc>
                <a:spcPct val="100000"/>
              </a:lnSpc>
            </a:pPr>
            <a:r>
              <a:rPr lang="ru-RU" sz="2400" b="1" dirty="0">
                <a:latin typeface="Times New Roman"/>
                <a:cs typeface="Times New Roman"/>
              </a:rPr>
              <a:t>Социальная</a:t>
            </a:r>
            <a:r>
              <a:rPr lang="ru-RU" sz="2400" b="1" spc="-65" dirty="0">
                <a:latin typeface="Times New Roman"/>
                <a:cs typeface="Times New Roman"/>
              </a:rPr>
              <a:t> </a:t>
            </a:r>
            <a:r>
              <a:rPr lang="ru-RU" sz="2400" b="1" dirty="0">
                <a:latin typeface="Times New Roman"/>
                <a:cs typeface="Times New Roman"/>
              </a:rPr>
              <a:t>адаптация</a:t>
            </a:r>
            <a:r>
              <a:rPr lang="ru-RU" sz="2400" b="1" spc="-55" dirty="0">
                <a:latin typeface="Times New Roman"/>
                <a:cs typeface="Times New Roman"/>
              </a:rPr>
              <a:t> </a:t>
            </a:r>
            <a:r>
              <a:rPr lang="ru-RU" sz="2400" b="1" dirty="0">
                <a:latin typeface="Times New Roman"/>
                <a:cs typeface="Times New Roman"/>
              </a:rPr>
              <a:t>-</a:t>
            </a:r>
            <a:r>
              <a:rPr lang="ru-RU" sz="2400" b="1" spc="-65" dirty="0">
                <a:latin typeface="Times New Roman"/>
                <a:cs typeface="Times New Roman"/>
              </a:rPr>
              <a:t> </a:t>
            </a:r>
            <a:r>
              <a:rPr lang="ru-RU" sz="2400" dirty="0">
                <a:latin typeface="Times New Roman"/>
                <a:cs typeface="Times New Roman"/>
              </a:rPr>
              <a:t>процесс</a:t>
            </a:r>
            <a:r>
              <a:rPr lang="ru-RU" sz="2400" spc="-85" dirty="0">
                <a:latin typeface="Times New Roman"/>
                <a:cs typeface="Times New Roman"/>
              </a:rPr>
              <a:t> </a:t>
            </a:r>
            <a:r>
              <a:rPr lang="ru-RU" sz="2400" spc="-10" dirty="0">
                <a:latin typeface="Times New Roman"/>
                <a:cs typeface="Times New Roman"/>
              </a:rPr>
              <a:t>активного </a:t>
            </a:r>
            <a:r>
              <a:rPr lang="ru-RU" sz="2400" dirty="0">
                <a:latin typeface="Times New Roman"/>
                <a:cs typeface="Times New Roman"/>
              </a:rPr>
              <a:t>приспособления</a:t>
            </a:r>
            <a:r>
              <a:rPr lang="ru-RU" sz="2400" spc="-100" dirty="0">
                <a:latin typeface="Times New Roman"/>
                <a:cs typeface="Times New Roman"/>
              </a:rPr>
              <a:t> </a:t>
            </a:r>
            <a:r>
              <a:rPr lang="ru-RU" sz="2400" dirty="0">
                <a:latin typeface="Times New Roman"/>
                <a:cs typeface="Times New Roman"/>
              </a:rPr>
              <a:t>к</a:t>
            </a:r>
            <a:r>
              <a:rPr lang="ru-RU" sz="2400" spc="-85" dirty="0">
                <a:latin typeface="Times New Roman"/>
                <a:cs typeface="Times New Roman"/>
              </a:rPr>
              <a:t> </a:t>
            </a:r>
            <a:r>
              <a:rPr lang="ru-RU" sz="2400" dirty="0">
                <a:latin typeface="Times New Roman"/>
                <a:cs typeface="Times New Roman"/>
              </a:rPr>
              <a:t>условиям</a:t>
            </a:r>
            <a:r>
              <a:rPr lang="ru-RU" sz="2400" spc="-80" dirty="0">
                <a:latin typeface="Times New Roman"/>
                <a:cs typeface="Times New Roman"/>
              </a:rPr>
              <a:t> </a:t>
            </a:r>
            <a:r>
              <a:rPr lang="ru-RU" sz="2400" dirty="0">
                <a:latin typeface="Times New Roman"/>
                <a:cs typeface="Times New Roman"/>
              </a:rPr>
              <a:t>социальной</a:t>
            </a:r>
            <a:r>
              <a:rPr lang="ru-RU" sz="2400" spc="-80" dirty="0">
                <a:latin typeface="Times New Roman"/>
                <a:cs typeface="Times New Roman"/>
              </a:rPr>
              <a:t> </a:t>
            </a:r>
            <a:r>
              <a:rPr lang="ru-RU" sz="2400" dirty="0">
                <a:latin typeface="Times New Roman"/>
                <a:cs typeface="Times New Roman"/>
              </a:rPr>
              <a:t>среды</a:t>
            </a:r>
            <a:r>
              <a:rPr lang="ru-RU" sz="2400" spc="-90" dirty="0">
                <a:latin typeface="Times New Roman"/>
                <a:cs typeface="Times New Roman"/>
              </a:rPr>
              <a:t> </a:t>
            </a:r>
            <a:r>
              <a:rPr lang="ru-RU" sz="2400" spc="-10" dirty="0">
                <a:latin typeface="Times New Roman"/>
                <a:cs typeface="Times New Roman"/>
              </a:rPr>
              <a:t>путем</a:t>
            </a:r>
            <a:r>
              <a:rPr lang="ru-RU" sz="2400" dirty="0">
                <a:latin typeface="Times New Roman"/>
                <a:cs typeface="Times New Roman"/>
              </a:rPr>
              <a:t> </a:t>
            </a:r>
            <a:r>
              <a:rPr lang="ru-RU" sz="2400" spc="-10" dirty="0">
                <a:latin typeface="Times New Roman"/>
                <a:cs typeface="Times New Roman"/>
              </a:rPr>
              <a:t>усвоения </a:t>
            </a:r>
            <a:r>
              <a:rPr lang="ru-RU" sz="2400" dirty="0">
                <a:latin typeface="Times New Roman"/>
                <a:cs typeface="Times New Roman"/>
              </a:rPr>
              <a:t>ценностей,</a:t>
            </a:r>
            <a:r>
              <a:rPr lang="ru-RU" sz="2400" spc="-65" dirty="0">
                <a:latin typeface="Times New Roman"/>
                <a:cs typeface="Times New Roman"/>
              </a:rPr>
              <a:t> </a:t>
            </a:r>
            <a:r>
              <a:rPr lang="ru-RU" sz="2400" dirty="0">
                <a:latin typeface="Times New Roman"/>
                <a:cs typeface="Times New Roman"/>
              </a:rPr>
              <a:t>правил</a:t>
            </a:r>
            <a:r>
              <a:rPr lang="ru-RU" sz="2400" spc="-85" dirty="0">
                <a:latin typeface="Times New Roman"/>
                <a:cs typeface="Times New Roman"/>
              </a:rPr>
              <a:t> </a:t>
            </a:r>
            <a:r>
              <a:rPr lang="ru-RU" sz="2400" dirty="0">
                <a:latin typeface="Times New Roman"/>
                <a:cs typeface="Times New Roman"/>
              </a:rPr>
              <a:t>и</a:t>
            </a:r>
            <a:r>
              <a:rPr lang="ru-RU" sz="2400" spc="-80" dirty="0">
                <a:latin typeface="Times New Roman"/>
                <a:cs typeface="Times New Roman"/>
              </a:rPr>
              <a:t> </a:t>
            </a:r>
            <a:r>
              <a:rPr lang="ru-RU" sz="2400" dirty="0">
                <a:latin typeface="Times New Roman"/>
                <a:cs typeface="Times New Roman"/>
              </a:rPr>
              <a:t>норм</a:t>
            </a:r>
            <a:r>
              <a:rPr lang="ru-RU" sz="2400" spc="-85" dirty="0">
                <a:latin typeface="Times New Roman"/>
                <a:cs typeface="Times New Roman"/>
              </a:rPr>
              <a:t> </a:t>
            </a:r>
            <a:r>
              <a:rPr lang="ru-RU" sz="2400" dirty="0">
                <a:latin typeface="Times New Roman"/>
                <a:cs typeface="Times New Roman"/>
              </a:rPr>
              <a:t>поведения,</a:t>
            </a:r>
            <a:r>
              <a:rPr lang="ru-RU" sz="2400" spc="-75" dirty="0">
                <a:latin typeface="Times New Roman"/>
                <a:cs typeface="Times New Roman"/>
              </a:rPr>
              <a:t> </a:t>
            </a:r>
            <a:r>
              <a:rPr lang="ru-RU" sz="2400" spc="-10" dirty="0">
                <a:latin typeface="Times New Roman"/>
                <a:cs typeface="Times New Roman"/>
              </a:rPr>
              <a:t>принятых </a:t>
            </a:r>
            <a:r>
              <a:rPr lang="ru-RU" sz="2400" dirty="0">
                <a:latin typeface="Times New Roman"/>
                <a:cs typeface="Times New Roman"/>
              </a:rPr>
              <a:t>в</a:t>
            </a:r>
            <a:r>
              <a:rPr lang="ru-RU" sz="2400" spc="-15" dirty="0">
                <a:latin typeface="Times New Roman"/>
                <a:cs typeface="Times New Roman"/>
              </a:rPr>
              <a:t> </a:t>
            </a:r>
            <a:r>
              <a:rPr lang="ru-RU" sz="2400" spc="-10" dirty="0">
                <a:latin typeface="Times New Roman"/>
                <a:cs typeface="Times New Roman"/>
              </a:rPr>
              <a:t>обществе.</a:t>
            </a:r>
          </a:p>
          <a:p>
            <a:pPr marL="367665" marR="347980" indent="-13335" algn="just">
              <a:lnSpc>
                <a:spcPct val="100000"/>
              </a:lnSpc>
            </a:pPr>
            <a:r>
              <a:rPr lang="ru-RU"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Социальное проектирование </a:t>
            </a:r>
            <a:r>
              <a:rPr lang="ru-RU" sz="2400" spc="-10" dirty="0">
                <a:solidFill>
                  <a:srgbClr val="C00000"/>
                </a:solidFill>
                <a:latin typeface="Times New Roman"/>
                <a:cs typeface="Times New Roman"/>
              </a:rPr>
              <a:t>– </a:t>
            </a:r>
            <a:r>
              <a:rPr lang="ru-RU" sz="2400" spc="-10" dirty="0">
                <a:latin typeface="Times New Roman"/>
                <a:cs typeface="Times New Roman"/>
              </a:rPr>
              <a:t>социальным заказом </a:t>
            </a:r>
          </a:p>
          <a:p>
            <a:pPr marL="367665" marR="347980" indent="-13335" algn="just">
              <a:lnSpc>
                <a:spcPct val="100000"/>
              </a:lnSpc>
            </a:pPr>
            <a:r>
              <a:rPr lang="ru-RU" sz="2400" spc="-10" dirty="0">
                <a:latin typeface="Times New Roman"/>
                <a:cs typeface="Times New Roman"/>
              </a:rPr>
              <a:t>государства (в связи с введением ФАОП) является </a:t>
            </a:r>
          </a:p>
          <a:p>
            <a:pPr marL="367665" marR="347980" indent="-13335" algn="just">
              <a:lnSpc>
                <a:spcPct val="100000"/>
              </a:lnSpc>
            </a:pPr>
            <a:r>
              <a:rPr lang="ru-RU" sz="2400" spc="-10" dirty="0">
                <a:latin typeface="Times New Roman"/>
                <a:cs typeface="Times New Roman"/>
              </a:rPr>
              <a:t>воспитание активных членов общества, </a:t>
            </a:r>
          </a:p>
          <a:p>
            <a:pPr marL="367665" marR="347980" indent="-13335" algn="just">
              <a:lnSpc>
                <a:spcPct val="100000"/>
              </a:lnSpc>
            </a:pPr>
            <a:r>
              <a:rPr lang="ru-RU" sz="2400" spc="-10" dirty="0">
                <a:latin typeface="Times New Roman"/>
                <a:cs typeface="Times New Roman"/>
              </a:rPr>
              <a:t>умеющих адаптироваться в жизни. </a:t>
            </a:r>
            <a:endParaRPr lang="ru-RU" sz="2400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480695" marR="476250" indent="65405" algn="just">
              <a:lnSpc>
                <a:spcPct val="100000"/>
              </a:lnSpc>
              <a:spcBef>
                <a:spcPts val="935"/>
              </a:spcBef>
            </a:pPr>
            <a:endParaRPr lang="ru-RU"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3"/>
          <p:cNvSpPr txBox="1">
            <a:spLocks noChangeArrowheads="1"/>
          </p:cNvSpPr>
          <p:nvPr/>
        </p:nvSpPr>
        <p:spPr bwMode="auto">
          <a:xfrm>
            <a:off x="7189788" y="2693988"/>
            <a:ext cx="42656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3076" y="-25400"/>
            <a:ext cx="12665075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Заголовок 1"/>
          <p:cNvSpPr>
            <a:spLocks/>
          </p:cNvSpPr>
          <p:nvPr/>
        </p:nvSpPr>
        <p:spPr bwMode="auto">
          <a:xfrm>
            <a:off x="1090367" y="678272"/>
            <a:ext cx="10011266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2800" b="1" dirty="0">
                <a:solidFill>
                  <a:srgbClr val="2548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Социализация в обществе выполняет три основные задачи:</a:t>
            </a:r>
          </a:p>
        </p:txBody>
      </p:sp>
      <p:sp>
        <p:nvSpPr>
          <p:cNvPr id="22532" name="Заголовок 1"/>
          <p:cNvSpPr>
            <a:spLocks/>
          </p:cNvSpPr>
          <p:nvPr/>
        </p:nvSpPr>
        <p:spPr bwMode="auto">
          <a:xfrm>
            <a:off x="1300899" y="1414462"/>
            <a:ext cx="7051249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2400" b="1" dirty="0">
                <a:latin typeface="Times New Roman" pitchFamily="18" charset="0"/>
              </a:rPr>
              <a:t>1. Интегрирует индивида в общество.</a:t>
            </a:r>
          </a:p>
          <a:p>
            <a:pPr>
              <a:lnSpc>
                <a:spcPct val="90000"/>
              </a:lnSpc>
            </a:pPr>
            <a:endParaRPr lang="ru-RU" sz="2400" b="1" dirty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400" b="1" dirty="0">
                <a:latin typeface="Times New Roman" pitchFamily="18" charset="0"/>
              </a:rPr>
              <a:t>2. Способствует взаимодействию людей.</a:t>
            </a:r>
          </a:p>
          <a:p>
            <a:pPr>
              <a:lnSpc>
                <a:spcPct val="90000"/>
              </a:lnSpc>
            </a:pPr>
            <a:endParaRPr lang="ru-RU" sz="2400" b="1" dirty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400" b="1" dirty="0">
                <a:latin typeface="Times New Roman" pitchFamily="18" charset="0"/>
              </a:rPr>
              <a:t>3. Производит и передает культуру поколений.</a:t>
            </a:r>
          </a:p>
          <a:p>
            <a:pPr>
              <a:lnSpc>
                <a:spcPct val="90000"/>
              </a:lnSpc>
            </a:pPr>
            <a:endParaRPr lang="ru-RU" sz="2400" b="1" dirty="0">
              <a:latin typeface="Times New Roman" pitchFamily="18" charset="0"/>
            </a:endParaRPr>
          </a:p>
        </p:txBody>
      </p:sp>
      <p:pic>
        <p:nvPicPr>
          <p:cNvPr id="6" name="object 2">
            <a:extLst>
              <a:ext uri="{FF2B5EF4-FFF2-40B4-BE49-F238E27FC236}">
                <a16:creationId xmlns:a16="http://schemas.microsoft.com/office/drawing/2014/main" xmlns="" id="{E6F99E31-1D87-41F0-872B-8CE8DAD16FE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62502" y="3345851"/>
            <a:ext cx="3361943" cy="2631948"/>
          </a:xfrm>
          <a:prstGeom prst="rect">
            <a:avLst/>
          </a:prstGeom>
        </p:spPr>
      </p:pic>
      <p:pic>
        <p:nvPicPr>
          <p:cNvPr id="7" name="object 4">
            <a:extLst>
              <a:ext uri="{FF2B5EF4-FFF2-40B4-BE49-F238E27FC236}">
                <a16:creationId xmlns:a16="http://schemas.microsoft.com/office/drawing/2014/main" xmlns="" id="{17A928FA-2699-410B-8DB6-4074FBA9E02C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97955" y="3181259"/>
            <a:ext cx="3727703" cy="279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6765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1275</TotalTime>
  <Words>940</Words>
  <Application>Microsoft Office PowerPoint</Application>
  <PresentationFormat>Широкоэкранный</PresentationFormat>
  <Paragraphs>92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Arial MT</vt:lpstr>
      <vt:lpstr>Avanti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Программно-методическое обеспечение общего образования обучающихся с ОВЗ</vt:lpstr>
      <vt:lpstr>Презентация PowerPoint</vt:lpstr>
      <vt:lpstr>Презентация PowerPoint</vt:lpstr>
      <vt:lpstr>Презентация PowerPoint</vt:lpstr>
      <vt:lpstr>Усиление воспитательного компонента в образовании</vt:lpstr>
      <vt:lpstr>Презентация PowerPoint</vt:lpstr>
      <vt:lpstr>Презентация PowerPoint</vt:lpstr>
      <vt:lpstr>          Первичная социализация Первичная социализация очень важна для ребёнка, так как она является  основой для всего остального процесса социализации. Наибольшее значение  в первичной социализации имеет семья, откуда ребёнок     и черпает  представления об обществе, о его ценностях и нормах.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Пользователь</cp:lastModifiedBy>
  <cp:revision>208</cp:revision>
  <cp:lastPrinted>2024-08-22T03:46:55Z</cp:lastPrinted>
  <dcterms:created xsi:type="dcterms:W3CDTF">2020-10-26T17:43:21Z</dcterms:created>
  <dcterms:modified xsi:type="dcterms:W3CDTF">2024-08-22T03:47:20Z</dcterms:modified>
</cp:coreProperties>
</file>