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23" r:id="rId1"/>
  </p:sldMasterIdLst>
  <p:notesMasterIdLst>
    <p:notesMasterId r:id="rId17"/>
  </p:notesMasterIdLst>
  <p:sldIdLst>
    <p:sldId id="406" r:id="rId2"/>
    <p:sldId id="417" r:id="rId3"/>
    <p:sldId id="408" r:id="rId4"/>
    <p:sldId id="409" r:id="rId5"/>
    <p:sldId id="427" r:id="rId6"/>
    <p:sldId id="410" r:id="rId7"/>
    <p:sldId id="415" r:id="rId8"/>
    <p:sldId id="411" r:id="rId9"/>
    <p:sldId id="412" r:id="rId10"/>
    <p:sldId id="414" r:id="rId11"/>
    <p:sldId id="426" r:id="rId12"/>
    <p:sldId id="423" r:id="rId13"/>
    <p:sldId id="424" r:id="rId14"/>
    <p:sldId id="418" r:id="rId15"/>
    <p:sldId id="407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2B5B"/>
    <a:srgbClr val="0000FF"/>
    <a:srgbClr val="FF6600"/>
    <a:srgbClr val="FF9900"/>
    <a:srgbClr val="FF9933"/>
    <a:srgbClr val="FFFF99"/>
    <a:srgbClr val="FF99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5507" autoAdjust="0"/>
  </p:normalViewPr>
  <p:slideViewPr>
    <p:cSldViewPr>
      <p:cViewPr varScale="1">
        <p:scale>
          <a:sx n="106" d="100"/>
          <a:sy n="106" d="100"/>
        </p:scale>
        <p:origin x="18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64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r>
              <a:rPr lang="zh-CN" altLang="en-US"/>
              <a:t>*</a:t>
            </a:r>
            <a:endParaRPr lang="zh-CN" altLang="en-US" sz="12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r>
              <a:rPr lang="zh-CN" altLang="en-US"/>
              <a:t>07/16/96</a:t>
            </a:r>
            <a:endParaRPr lang="zh-CN" altLang="en-US" sz="1200"/>
          </a:p>
        </p:txBody>
      </p:sp>
      <p:sp>
        <p:nvSpPr>
          <p:cNvPr id="286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r>
              <a:rPr lang="zh-CN" altLang="en-US"/>
              <a:t>*</a:t>
            </a:r>
            <a:endParaRPr lang="zh-CN" altLang="en-US" sz="12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r>
              <a:rPr lang="zh-CN" altLang="en-US"/>
              <a:t>##</a:t>
            </a:r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03941783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F095C-8204-4B35-B1D7-7F1192A4E6FB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23.08.2024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4CA6B-D39C-45C1-9E10-779488178B5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00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F095C-8204-4B35-B1D7-7F1192A4E6FB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23.08.2024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4CA6B-D39C-45C1-9E10-779488178B5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12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F095C-8204-4B35-B1D7-7F1192A4E6FB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23.08.2024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4CA6B-D39C-45C1-9E10-779488178B5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36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9" y="714358"/>
            <a:ext cx="5572125" cy="4143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noProof="0" smtClean="0"/>
              <a:t>Вставка диаграммы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409027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F095C-8204-4B35-B1D7-7F1192A4E6FB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23.08.2024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4CA6B-D39C-45C1-9E10-779488178B5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78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F095C-8204-4B35-B1D7-7F1192A4E6FB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23.08.2024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4CA6B-D39C-45C1-9E10-779488178B5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41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F095C-8204-4B35-B1D7-7F1192A4E6FB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23.08.2024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4CA6B-D39C-45C1-9E10-779488178B5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79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F095C-8204-4B35-B1D7-7F1192A4E6FB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23.08.2024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4CA6B-D39C-45C1-9E10-779488178B5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17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F095C-8204-4B35-B1D7-7F1192A4E6FB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23.08.2024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4CA6B-D39C-45C1-9E10-779488178B5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89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F095C-8204-4B35-B1D7-7F1192A4E6FB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23.08.2024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4CA6B-D39C-45C1-9E10-779488178B5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41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F095C-8204-4B35-B1D7-7F1192A4E6FB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23.08.2024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4CA6B-D39C-45C1-9E10-779488178B5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63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F095C-8204-4B35-B1D7-7F1192A4E6FB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23.08.2024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4CA6B-D39C-45C1-9E10-779488178B5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92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F095C-8204-4B35-B1D7-7F1192A4E6FB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23.08.2024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4CA6B-D39C-45C1-9E10-779488178B5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33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44" y="994080"/>
            <a:ext cx="2348873" cy="679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3749" y="2705516"/>
            <a:ext cx="6540442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buClr>
                <a:srgbClr val="3366CC"/>
              </a:buClr>
            </a:pPr>
            <a:r>
              <a:rPr lang="ru-RU" sz="2800" b="1" kern="0" dirty="0">
                <a:latin typeface="+mn-lt"/>
                <a:ea typeface="Lucida Sans Unicode" panose="020B0602030504020204" pitchFamily="34" charset="0"/>
              </a:rPr>
              <a:t>Предметные результаты реализации ФГОС НОО </a:t>
            </a:r>
            <a:r>
              <a:rPr lang="ru-RU" sz="2800" b="1" kern="0" dirty="0" smtClean="0">
                <a:latin typeface="+mn-lt"/>
                <a:ea typeface="Lucida Sans Unicode" panose="020B0602030504020204" pitchFamily="34" charset="0"/>
              </a:rPr>
              <a:t>ОВЗ и </a:t>
            </a:r>
            <a:r>
              <a:rPr lang="ru-RU" sz="2800" b="1" kern="0" dirty="0">
                <a:latin typeface="+mn-lt"/>
                <a:ea typeface="Lucida Sans Unicode" panose="020B0602030504020204" pitchFamily="34" charset="0"/>
              </a:rPr>
              <a:t>ФГОС ООО в содержании учебного предмета </a:t>
            </a:r>
            <a:endParaRPr lang="ru-RU" sz="2800" b="1" kern="0" dirty="0" smtClean="0">
              <a:latin typeface="+mn-lt"/>
              <a:ea typeface="Lucida Sans Unicode" panose="020B0602030504020204" pitchFamily="34" charset="0"/>
            </a:endParaRPr>
          </a:p>
          <a:p>
            <a:pPr lvl="0" algn="ctr">
              <a:spcBef>
                <a:spcPts val="0"/>
              </a:spcBef>
              <a:buClr>
                <a:srgbClr val="3366CC"/>
              </a:buClr>
            </a:pPr>
            <a:r>
              <a:rPr lang="ru-RU" sz="2800" b="1" kern="0" dirty="0" smtClean="0">
                <a:latin typeface="+mn-lt"/>
                <a:ea typeface="Lucida Sans Unicode" panose="020B0602030504020204" pitchFamily="34" charset="0"/>
              </a:rPr>
              <a:t>«</a:t>
            </a:r>
            <a:r>
              <a:rPr lang="ru-RU" sz="2800" b="1" kern="0" dirty="0">
                <a:latin typeface="+mn-lt"/>
                <a:ea typeface="Lucida Sans Unicode" panose="020B0602030504020204" pitchFamily="34" charset="0"/>
              </a:rPr>
              <a:t>Труд (Технология)»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14425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14425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951" y="3366172"/>
            <a:ext cx="1289049" cy="26345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7047" t="12182" r="11030" b="6092"/>
          <a:stretch/>
        </p:blipFill>
        <p:spPr>
          <a:xfrm>
            <a:off x="339851" y="888235"/>
            <a:ext cx="907797" cy="7857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952" y="857251"/>
            <a:ext cx="1289048" cy="264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>
            <a:normAutofit fontScale="90000"/>
          </a:bodyPr>
          <a:lstStyle/>
          <a:p>
            <a:pPr lvl="0" algn="ctr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b="1" dirty="0" smtClean="0">
                <a:latin typeface="+mn-lt"/>
              </a:rPr>
              <a:t>Инвариантные </a:t>
            </a:r>
            <a:r>
              <a:rPr lang="ru-RU" sz="2700" b="1" dirty="0">
                <a:latin typeface="+mn-lt"/>
              </a:rPr>
              <a:t>(обязательные) </a:t>
            </a:r>
            <a:r>
              <a:rPr lang="ru-RU" sz="2700" b="1" dirty="0" smtClean="0">
                <a:latin typeface="+mn-lt"/>
              </a:rPr>
              <a:t>модули </a:t>
            </a:r>
            <a:r>
              <a:rPr kumimoji="1" lang="ru-RU" sz="2700" b="1" dirty="0" smtClean="0">
                <a:latin typeface="+mn-lt"/>
                <a:ea typeface="+mn-ea"/>
                <a:cs typeface="+mn-cs"/>
              </a:rPr>
              <a:t>по </a:t>
            </a:r>
            <a:r>
              <a:rPr kumimoji="1" lang="ru-RU" sz="2700" b="1" dirty="0">
                <a:latin typeface="+mn-lt"/>
                <a:ea typeface="+mn-ea"/>
                <a:cs typeface="+mn-cs"/>
              </a:rPr>
              <a:t>учебному предмету "Труд (технология)» на уровне </a:t>
            </a:r>
            <a:r>
              <a:rPr kumimoji="1" lang="ru-RU" sz="2700" b="1" dirty="0" smtClean="0">
                <a:latin typeface="+mn-lt"/>
                <a:ea typeface="+mn-ea"/>
                <a:cs typeface="+mn-cs"/>
              </a:rPr>
              <a:t>ООО</a:t>
            </a:r>
            <a:r>
              <a:rPr kumimoji="1" lang="ru-RU" sz="2700" b="1" dirty="0">
                <a:latin typeface="+mn-lt"/>
                <a:ea typeface="+mn-ea"/>
                <a:cs typeface="+mn-cs"/>
              </a:rPr>
              <a:t/>
            </a:r>
            <a:br>
              <a:rPr kumimoji="1" lang="ru-RU" sz="2700" b="1" dirty="0">
                <a:latin typeface="+mn-lt"/>
                <a:ea typeface="+mn-ea"/>
                <a:cs typeface="+mn-cs"/>
              </a:rPr>
            </a:b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083768"/>
            <a:ext cx="7886700" cy="38634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9532" y="4725144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+mn-lt"/>
              </a:rPr>
              <a:t>Примеры вариативных модулей </a:t>
            </a:r>
            <a:endParaRPr lang="ru-RU" i="1" dirty="0" smtClean="0">
              <a:solidFill>
                <a:schemeClr val="tx2"/>
              </a:solidFill>
              <a:latin typeface="+mn-lt"/>
            </a:endParaRPr>
          </a:p>
          <a:p>
            <a:pPr algn="ctr"/>
            <a:endParaRPr lang="ru-RU" sz="1600" dirty="0" smtClean="0"/>
          </a:p>
          <a:p>
            <a:pPr algn="ctr"/>
            <a:r>
              <a:rPr lang="ru-RU" dirty="0" smtClean="0">
                <a:latin typeface="+mn-lt"/>
              </a:rPr>
              <a:t>Модуль </a:t>
            </a:r>
            <a:r>
              <a:rPr lang="ru-RU" dirty="0">
                <a:latin typeface="+mn-lt"/>
              </a:rPr>
              <a:t>"Автоматизированные системы". </a:t>
            </a:r>
            <a:endParaRPr lang="ru-RU" dirty="0" smtClean="0">
              <a:latin typeface="+mn-lt"/>
            </a:endParaRPr>
          </a:p>
          <a:p>
            <a:pPr algn="ctr"/>
            <a:r>
              <a:rPr lang="ru-RU" dirty="0" smtClean="0">
                <a:latin typeface="+mn-lt"/>
              </a:rPr>
              <a:t>Модули </a:t>
            </a:r>
            <a:r>
              <a:rPr lang="ru-RU" dirty="0">
                <a:latin typeface="+mn-lt"/>
              </a:rPr>
              <a:t>"Животноводство" и "Растениеводство". </a:t>
            </a:r>
          </a:p>
        </p:txBody>
      </p:sp>
    </p:spTree>
    <p:extLst>
      <p:ext uri="{BB962C8B-B14F-4D97-AF65-F5344CB8AC3E}">
        <p14:creationId xmlns:p14="http://schemas.microsoft.com/office/powerpoint/2010/main" val="6201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latin typeface="+mn-lt"/>
              </a:rPr>
              <a:t>Для всех модулей обязательные предметные результаты: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132856"/>
            <a:ext cx="7886700" cy="4351338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</a:pPr>
            <a:r>
              <a:rPr lang="ru-RU" sz="2400" dirty="0" smtClean="0"/>
              <a:t>организовывать </a:t>
            </a:r>
            <a:r>
              <a:rPr lang="ru-RU" sz="2400" dirty="0"/>
              <a:t>рабочее место в соответствии с изучаемой технологией</a:t>
            </a:r>
            <a:r>
              <a:rPr lang="ru-RU" sz="2400" dirty="0" smtClean="0"/>
              <a:t>;</a:t>
            </a:r>
          </a:p>
          <a:p>
            <a:pPr algn="just">
              <a:spcBef>
                <a:spcPts val="1800"/>
              </a:spcBef>
            </a:pPr>
            <a:r>
              <a:rPr lang="ru-RU" sz="2400" dirty="0" smtClean="0"/>
              <a:t> </a:t>
            </a:r>
            <a:r>
              <a:rPr lang="ru-RU" sz="2400" dirty="0"/>
              <a:t>соблюдать правила безопасного использования ручных и электрифицированных инструментов и оборудования</a:t>
            </a:r>
            <a:r>
              <a:rPr lang="ru-RU" sz="2400" dirty="0" smtClean="0"/>
              <a:t>;</a:t>
            </a:r>
          </a:p>
          <a:p>
            <a:pPr algn="just">
              <a:spcBef>
                <a:spcPts val="1800"/>
              </a:spcBef>
            </a:pPr>
            <a:r>
              <a:rPr lang="ru-RU" sz="2400" dirty="0" smtClean="0"/>
              <a:t> </a:t>
            </a:r>
            <a:r>
              <a:rPr lang="ru-RU" sz="2400" dirty="0"/>
              <a:t>грамотно и осознанно выполнять технологические операции в соответствии с изучаемой технологией. </a:t>
            </a:r>
          </a:p>
        </p:txBody>
      </p:sp>
    </p:spTree>
    <p:extLst>
      <p:ext uri="{BB962C8B-B14F-4D97-AF65-F5344CB8AC3E}">
        <p14:creationId xmlns:p14="http://schemas.microsoft.com/office/powerpoint/2010/main" val="1888813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124744"/>
            <a:ext cx="7886700" cy="41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Результаты освоения ФРП ООО по предмету </a:t>
            </a: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«</a:t>
            </a:r>
            <a:r>
              <a:rPr lang="ru-RU" sz="2800" b="1" dirty="0">
                <a:latin typeface="+mn-lt"/>
              </a:rPr>
              <a:t>Труд (технология)» и их оценка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60848"/>
            <a:ext cx="7886700" cy="349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48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/>
              <a:t> </a:t>
            </a:r>
            <a:r>
              <a:rPr lang="ru-RU" sz="2000" b="1" dirty="0" smtClean="0"/>
              <a:t>Особенности </a:t>
            </a:r>
            <a:r>
              <a:rPr lang="ru-RU" sz="2000" b="1" dirty="0"/>
              <a:t>преподавания учебного предмета </a:t>
            </a:r>
            <a:r>
              <a:rPr lang="ru-RU" sz="2000" b="1" dirty="0" smtClean="0"/>
              <a:t>«Труд </a:t>
            </a:r>
            <a:r>
              <a:rPr lang="ru-RU" sz="2000" b="1" dirty="0"/>
              <a:t>(технология)» </a:t>
            </a:r>
            <a:r>
              <a:rPr lang="ru-RU" sz="2000" b="1" dirty="0" smtClean="0"/>
              <a:t>в </a:t>
            </a:r>
            <a:r>
              <a:rPr lang="ru-RU" sz="2000" b="1" dirty="0"/>
              <a:t>условиях реализации ФОП НОО</a:t>
            </a:r>
            <a:r>
              <a:rPr lang="ru-RU" sz="2000" b="1" dirty="0" smtClean="0"/>
              <a:t>»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b="1" i="1" dirty="0"/>
              <a:t> </a:t>
            </a:r>
            <a:r>
              <a:rPr lang="ru-RU" sz="2000" b="1" i="1" dirty="0" smtClean="0"/>
              <a:t>   (Объем программы - 18 час.)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/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/>
              <a:t>Теория и методика реализации учебного предмета «Труд (технология)»</a:t>
            </a:r>
            <a:endParaRPr lang="ru-RU" dirty="0"/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b="1" dirty="0"/>
              <a:t>(Объем программы </a:t>
            </a:r>
            <a:r>
              <a:rPr lang="ru-RU" sz="2000" b="1" dirty="0" smtClean="0"/>
              <a:t>- 72/180 </a:t>
            </a:r>
            <a:r>
              <a:rPr lang="ru-RU" sz="2000" b="1" dirty="0"/>
              <a:t>час.)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32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64625" y="692696"/>
            <a:ext cx="7886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Дополнительные профессиональные программы </a:t>
            </a:r>
            <a:endParaRPr lang="ru-RU" sz="2000" dirty="0"/>
          </a:p>
          <a:p>
            <a:pPr algn="ctr"/>
            <a:r>
              <a:rPr lang="ru-RU" sz="2000" b="1" dirty="0" smtClean="0"/>
              <a:t>Программы повышения </a:t>
            </a:r>
            <a:r>
              <a:rPr lang="ru-RU" sz="2000" b="1" dirty="0"/>
              <a:t>квалификации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777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/>
          <a:stretch/>
        </p:blipFill>
        <p:spPr>
          <a:xfrm>
            <a:off x="1" y="3408921"/>
            <a:ext cx="1876127" cy="25918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091389"/>
            <a:ext cx="2865034" cy="8293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4072" y="1845693"/>
            <a:ext cx="8507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425D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Благодарю 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425D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Кузнецова Надежда Ильинична, доцент кафедры образовательных технологий и коррекционной педагогики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425D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ФГБОУ ВО «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4425D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УлГПУ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425D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им. И.Н. Ульянова»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4425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7047" t="12182" r="11030" b="6092"/>
          <a:stretch/>
        </p:blipFill>
        <p:spPr>
          <a:xfrm>
            <a:off x="2838783" y="5011380"/>
            <a:ext cx="1142999" cy="98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Изменения в названии учебного предмета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37918"/>
            <a:ext cx="7886700" cy="37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+mn-lt"/>
              </a:rPr>
              <a:t>ФРП 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НОО, ФРП ООО </a:t>
            </a:r>
            <a:r>
              <a:rPr lang="ru-RU" sz="2800" b="1" dirty="0">
                <a:solidFill>
                  <a:schemeClr val="tx2"/>
                </a:solidFill>
                <a:latin typeface="+mn-lt"/>
              </a:rPr>
              <a:t>по предмету «Труд (технология)»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96752"/>
            <a:ext cx="3419274" cy="50938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62346" y="1240257"/>
            <a:ext cx="3921679" cy="50503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9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</a:rPr>
              <a:t>Новое в программе предмета 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«</a:t>
            </a:r>
            <a:r>
              <a:rPr lang="ru-RU" dirty="0">
                <a:latin typeface="+mn-lt"/>
              </a:rPr>
              <a:t>Труд (технология)» на уровне НОО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690689"/>
            <a:ext cx="8736513" cy="421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+mn-lt"/>
              </a:rPr>
              <a:t>Планируемые результаты освоения 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АООП НОО с ОВЗ по </a:t>
            </a:r>
            <a:r>
              <a:rPr lang="ru-RU" sz="2400" b="1" dirty="0">
                <a:latin typeface="+mn-lt"/>
              </a:rPr>
              <a:t>предмету «Труд (технология)»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12" y="1844824"/>
            <a:ext cx="8770775" cy="378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911746"/>
          </a:xfrm>
        </p:spPr>
        <p:txBody>
          <a:bodyPr>
            <a:no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учетом индивидуальных возможностей и особых образовательных потребностей обучающихся с 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ОВЗ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предметные результаты по предмету Труд (технология) должны отражать: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7759774" cy="3960440"/>
          </a:xfrm>
        </p:spPr>
        <p:txBody>
          <a:bodyPr>
            <a:normAutofit fontScale="700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формирование навыков самообслуживания, овладение некоторыми технологическими приемами ручной обработки материалов, усвоение правил техники безопасности;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формирование умений работать с разными видами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материалов;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выбирать способы их обработки в зависимости от их свойств;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организационных трудовых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умений; 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приобретение первоначальных навыков совместной продуктивной деятельности, сотрудничества, взаимопомощи, планирования и организации;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использование приобретенных знаний и умений для решения практических задач.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4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</a:rPr>
              <a:t>Инвариантные (обязательные) модули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28649" y="1566988"/>
            <a:ext cx="7399735" cy="3673612"/>
            <a:chOff x="628650" y="1827682"/>
            <a:chExt cx="7886699" cy="4347222"/>
          </a:xfrm>
        </p:grpSpPr>
        <p:sp>
          <p:nvSpPr>
            <p:cNvPr id="7" name="Полилиния 6"/>
            <p:cNvSpPr/>
            <p:nvPr/>
          </p:nvSpPr>
          <p:spPr>
            <a:xfrm>
              <a:off x="628650" y="1827682"/>
              <a:ext cx="1105044" cy="1578634"/>
            </a:xfrm>
            <a:custGeom>
              <a:avLst/>
              <a:gdLst>
                <a:gd name="connsiteX0" fmla="*/ 0 w 1578634"/>
                <a:gd name="connsiteY0" fmla="*/ 0 h 1105044"/>
                <a:gd name="connsiteX1" fmla="*/ 1026112 w 1578634"/>
                <a:gd name="connsiteY1" fmla="*/ 0 h 1105044"/>
                <a:gd name="connsiteX2" fmla="*/ 1578634 w 1578634"/>
                <a:gd name="connsiteY2" fmla="*/ 552522 h 1105044"/>
                <a:gd name="connsiteX3" fmla="*/ 1026112 w 1578634"/>
                <a:gd name="connsiteY3" fmla="*/ 1105044 h 1105044"/>
                <a:gd name="connsiteX4" fmla="*/ 0 w 1578634"/>
                <a:gd name="connsiteY4" fmla="*/ 1105044 h 1105044"/>
                <a:gd name="connsiteX5" fmla="*/ 552522 w 1578634"/>
                <a:gd name="connsiteY5" fmla="*/ 552522 h 1105044"/>
                <a:gd name="connsiteX6" fmla="*/ 0 w 1578634"/>
                <a:gd name="connsiteY6" fmla="*/ 0 h 110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8634" h="1105044">
                  <a:moveTo>
                    <a:pt x="1578634" y="0"/>
                  </a:moveTo>
                  <a:lnTo>
                    <a:pt x="1578634" y="718279"/>
                  </a:lnTo>
                  <a:lnTo>
                    <a:pt x="789317" y="1105044"/>
                  </a:lnTo>
                  <a:lnTo>
                    <a:pt x="0" y="718279"/>
                  </a:lnTo>
                  <a:lnTo>
                    <a:pt x="0" y="0"/>
                  </a:lnTo>
                  <a:lnTo>
                    <a:pt x="789317" y="386765"/>
                  </a:lnTo>
                  <a:lnTo>
                    <a:pt x="157863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50" tIns="571572" rIns="19050" bIns="571572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 dirty="0">
                  <a:solidFill>
                    <a:schemeClr val="tx2"/>
                  </a:solidFill>
                </a:rPr>
                <a:t>Модуль</a:t>
              </a:r>
              <a:endParaRPr lang="ru-RU" sz="2000" b="1" kern="1200" dirty="0">
                <a:solidFill>
                  <a:schemeClr val="tx2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733693" y="1827683"/>
              <a:ext cx="6781656" cy="1026113"/>
            </a:xfrm>
            <a:custGeom>
              <a:avLst/>
              <a:gdLst>
                <a:gd name="connsiteX0" fmla="*/ 171022 w 1026112"/>
                <a:gd name="connsiteY0" fmla="*/ 0 h 6781655"/>
                <a:gd name="connsiteX1" fmla="*/ 855090 w 1026112"/>
                <a:gd name="connsiteY1" fmla="*/ 0 h 6781655"/>
                <a:gd name="connsiteX2" fmla="*/ 1026112 w 1026112"/>
                <a:gd name="connsiteY2" fmla="*/ 171022 h 6781655"/>
                <a:gd name="connsiteX3" fmla="*/ 1026112 w 1026112"/>
                <a:gd name="connsiteY3" fmla="*/ 6781655 h 6781655"/>
                <a:gd name="connsiteX4" fmla="*/ 1026112 w 1026112"/>
                <a:gd name="connsiteY4" fmla="*/ 6781655 h 6781655"/>
                <a:gd name="connsiteX5" fmla="*/ 0 w 1026112"/>
                <a:gd name="connsiteY5" fmla="*/ 6781655 h 6781655"/>
                <a:gd name="connsiteX6" fmla="*/ 0 w 1026112"/>
                <a:gd name="connsiteY6" fmla="*/ 6781655 h 6781655"/>
                <a:gd name="connsiteX7" fmla="*/ 0 w 1026112"/>
                <a:gd name="connsiteY7" fmla="*/ 171022 h 6781655"/>
                <a:gd name="connsiteX8" fmla="*/ 171022 w 1026112"/>
                <a:gd name="connsiteY8" fmla="*/ 0 h 678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112" h="6781655">
                  <a:moveTo>
                    <a:pt x="1026112" y="1130300"/>
                  </a:moveTo>
                  <a:lnTo>
                    <a:pt x="1026112" y="5651355"/>
                  </a:lnTo>
                  <a:cubicBezTo>
                    <a:pt x="1026112" y="6275602"/>
                    <a:pt x="1014526" y="6781652"/>
                    <a:pt x="1000235" y="6781652"/>
                  </a:cubicBezTo>
                  <a:lnTo>
                    <a:pt x="0" y="6781652"/>
                  </a:lnTo>
                  <a:lnTo>
                    <a:pt x="0" y="678165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0235" y="3"/>
                  </a:lnTo>
                  <a:cubicBezTo>
                    <a:pt x="1014526" y="3"/>
                    <a:pt x="1026112" y="506053"/>
                    <a:pt x="1026112" y="113030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7" tIns="55171" rIns="55171" bIns="55172" numCol="1" spcCol="1270" anchor="ctr" anchorCtr="0">
              <a:noAutofit/>
            </a:bodyPr>
            <a:lstStyle/>
            <a:p>
              <a:pPr marL="0" lvl="1" defTabSz="3556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Технологии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профессии и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производства </a:t>
              </a:r>
              <a:endParaRPr lang="ru-RU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628650" y="3211976"/>
              <a:ext cx="1105044" cy="1578634"/>
            </a:xfrm>
            <a:custGeom>
              <a:avLst/>
              <a:gdLst>
                <a:gd name="connsiteX0" fmla="*/ 0 w 1578634"/>
                <a:gd name="connsiteY0" fmla="*/ 0 h 1105044"/>
                <a:gd name="connsiteX1" fmla="*/ 1026112 w 1578634"/>
                <a:gd name="connsiteY1" fmla="*/ 0 h 1105044"/>
                <a:gd name="connsiteX2" fmla="*/ 1578634 w 1578634"/>
                <a:gd name="connsiteY2" fmla="*/ 552522 h 1105044"/>
                <a:gd name="connsiteX3" fmla="*/ 1026112 w 1578634"/>
                <a:gd name="connsiteY3" fmla="*/ 1105044 h 1105044"/>
                <a:gd name="connsiteX4" fmla="*/ 0 w 1578634"/>
                <a:gd name="connsiteY4" fmla="*/ 1105044 h 1105044"/>
                <a:gd name="connsiteX5" fmla="*/ 552522 w 1578634"/>
                <a:gd name="connsiteY5" fmla="*/ 552522 h 1105044"/>
                <a:gd name="connsiteX6" fmla="*/ 0 w 1578634"/>
                <a:gd name="connsiteY6" fmla="*/ 0 h 110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8634" h="1105044">
                  <a:moveTo>
                    <a:pt x="1578634" y="0"/>
                  </a:moveTo>
                  <a:lnTo>
                    <a:pt x="1578634" y="718279"/>
                  </a:lnTo>
                  <a:lnTo>
                    <a:pt x="789317" y="1105044"/>
                  </a:lnTo>
                  <a:lnTo>
                    <a:pt x="0" y="718279"/>
                  </a:lnTo>
                  <a:lnTo>
                    <a:pt x="0" y="0"/>
                  </a:lnTo>
                  <a:lnTo>
                    <a:pt x="789317" y="386765"/>
                  </a:lnTo>
                  <a:lnTo>
                    <a:pt x="157863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50" tIns="571572" rIns="19050" bIns="571572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kern="120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733693" y="3211977"/>
              <a:ext cx="6781656" cy="1026113"/>
            </a:xfrm>
            <a:custGeom>
              <a:avLst/>
              <a:gdLst>
                <a:gd name="connsiteX0" fmla="*/ 171022 w 1026112"/>
                <a:gd name="connsiteY0" fmla="*/ 0 h 6781655"/>
                <a:gd name="connsiteX1" fmla="*/ 855090 w 1026112"/>
                <a:gd name="connsiteY1" fmla="*/ 0 h 6781655"/>
                <a:gd name="connsiteX2" fmla="*/ 1026112 w 1026112"/>
                <a:gd name="connsiteY2" fmla="*/ 171022 h 6781655"/>
                <a:gd name="connsiteX3" fmla="*/ 1026112 w 1026112"/>
                <a:gd name="connsiteY3" fmla="*/ 6781655 h 6781655"/>
                <a:gd name="connsiteX4" fmla="*/ 1026112 w 1026112"/>
                <a:gd name="connsiteY4" fmla="*/ 6781655 h 6781655"/>
                <a:gd name="connsiteX5" fmla="*/ 0 w 1026112"/>
                <a:gd name="connsiteY5" fmla="*/ 6781655 h 6781655"/>
                <a:gd name="connsiteX6" fmla="*/ 0 w 1026112"/>
                <a:gd name="connsiteY6" fmla="*/ 6781655 h 6781655"/>
                <a:gd name="connsiteX7" fmla="*/ 0 w 1026112"/>
                <a:gd name="connsiteY7" fmla="*/ 171022 h 6781655"/>
                <a:gd name="connsiteX8" fmla="*/ 171022 w 1026112"/>
                <a:gd name="connsiteY8" fmla="*/ 0 h 678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112" h="6781655">
                  <a:moveTo>
                    <a:pt x="1026112" y="1130300"/>
                  </a:moveTo>
                  <a:lnTo>
                    <a:pt x="1026112" y="5651355"/>
                  </a:lnTo>
                  <a:cubicBezTo>
                    <a:pt x="1026112" y="6275602"/>
                    <a:pt x="1014526" y="6781652"/>
                    <a:pt x="1000235" y="6781652"/>
                  </a:cubicBezTo>
                  <a:lnTo>
                    <a:pt x="0" y="6781652"/>
                  </a:lnTo>
                  <a:lnTo>
                    <a:pt x="0" y="678165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0235" y="3"/>
                  </a:lnTo>
                  <a:cubicBezTo>
                    <a:pt x="1014526" y="3"/>
                    <a:pt x="1026112" y="506053"/>
                    <a:pt x="1026112" y="113030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7" tIns="55171" rIns="55171" bIns="55172" numCol="1" spcCol="1270" anchor="ctr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800" kern="1200" dirty="0"/>
            </a:p>
            <a:p>
              <a:pPr marL="0" lvl="1" defTabSz="3556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Технологии ручной обработки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материалов </a:t>
              </a:r>
              <a:endParaRPr lang="ru-RU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28650" y="4596270"/>
              <a:ext cx="1105044" cy="1578634"/>
            </a:xfrm>
            <a:custGeom>
              <a:avLst/>
              <a:gdLst>
                <a:gd name="connsiteX0" fmla="*/ 0 w 1578634"/>
                <a:gd name="connsiteY0" fmla="*/ 0 h 1105044"/>
                <a:gd name="connsiteX1" fmla="*/ 1026112 w 1578634"/>
                <a:gd name="connsiteY1" fmla="*/ 0 h 1105044"/>
                <a:gd name="connsiteX2" fmla="*/ 1578634 w 1578634"/>
                <a:gd name="connsiteY2" fmla="*/ 552522 h 1105044"/>
                <a:gd name="connsiteX3" fmla="*/ 1026112 w 1578634"/>
                <a:gd name="connsiteY3" fmla="*/ 1105044 h 1105044"/>
                <a:gd name="connsiteX4" fmla="*/ 0 w 1578634"/>
                <a:gd name="connsiteY4" fmla="*/ 1105044 h 1105044"/>
                <a:gd name="connsiteX5" fmla="*/ 552522 w 1578634"/>
                <a:gd name="connsiteY5" fmla="*/ 552522 h 1105044"/>
                <a:gd name="connsiteX6" fmla="*/ 0 w 1578634"/>
                <a:gd name="connsiteY6" fmla="*/ 0 h 110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8634" h="1105044">
                  <a:moveTo>
                    <a:pt x="1578634" y="0"/>
                  </a:moveTo>
                  <a:lnTo>
                    <a:pt x="1578634" y="718279"/>
                  </a:lnTo>
                  <a:lnTo>
                    <a:pt x="789317" y="1105044"/>
                  </a:lnTo>
                  <a:lnTo>
                    <a:pt x="0" y="718279"/>
                  </a:lnTo>
                  <a:lnTo>
                    <a:pt x="0" y="0"/>
                  </a:lnTo>
                  <a:lnTo>
                    <a:pt x="789317" y="386765"/>
                  </a:lnTo>
                  <a:lnTo>
                    <a:pt x="157863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50" tIns="571572" rIns="19050" bIns="571572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kern="120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733693" y="4596270"/>
              <a:ext cx="6781656" cy="1026113"/>
            </a:xfrm>
            <a:custGeom>
              <a:avLst/>
              <a:gdLst>
                <a:gd name="connsiteX0" fmla="*/ 171022 w 1026112"/>
                <a:gd name="connsiteY0" fmla="*/ 0 h 6781655"/>
                <a:gd name="connsiteX1" fmla="*/ 855090 w 1026112"/>
                <a:gd name="connsiteY1" fmla="*/ 0 h 6781655"/>
                <a:gd name="connsiteX2" fmla="*/ 1026112 w 1026112"/>
                <a:gd name="connsiteY2" fmla="*/ 171022 h 6781655"/>
                <a:gd name="connsiteX3" fmla="*/ 1026112 w 1026112"/>
                <a:gd name="connsiteY3" fmla="*/ 6781655 h 6781655"/>
                <a:gd name="connsiteX4" fmla="*/ 1026112 w 1026112"/>
                <a:gd name="connsiteY4" fmla="*/ 6781655 h 6781655"/>
                <a:gd name="connsiteX5" fmla="*/ 0 w 1026112"/>
                <a:gd name="connsiteY5" fmla="*/ 6781655 h 6781655"/>
                <a:gd name="connsiteX6" fmla="*/ 0 w 1026112"/>
                <a:gd name="connsiteY6" fmla="*/ 6781655 h 6781655"/>
                <a:gd name="connsiteX7" fmla="*/ 0 w 1026112"/>
                <a:gd name="connsiteY7" fmla="*/ 171022 h 6781655"/>
                <a:gd name="connsiteX8" fmla="*/ 171022 w 1026112"/>
                <a:gd name="connsiteY8" fmla="*/ 0 h 678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112" h="6781655">
                  <a:moveTo>
                    <a:pt x="1026112" y="1130300"/>
                  </a:moveTo>
                  <a:lnTo>
                    <a:pt x="1026112" y="5651355"/>
                  </a:lnTo>
                  <a:cubicBezTo>
                    <a:pt x="1026112" y="6275602"/>
                    <a:pt x="1014526" y="6781652"/>
                    <a:pt x="1000235" y="6781652"/>
                  </a:cubicBezTo>
                  <a:lnTo>
                    <a:pt x="0" y="6781652"/>
                  </a:lnTo>
                  <a:lnTo>
                    <a:pt x="0" y="678165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0235" y="3"/>
                  </a:lnTo>
                  <a:cubicBezTo>
                    <a:pt x="1014526" y="3"/>
                    <a:pt x="1026112" y="506053"/>
                    <a:pt x="1026112" y="113030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7" tIns="55171" rIns="55171" bIns="55172" numCol="1" spcCol="1270" anchor="ctr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800" kern="1200" dirty="0"/>
            </a:p>
            <a:p>
              <a:pPr marL="0" lvl="1" defTabSz="3556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Конструирование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моделирование </a:t>
              </a:r>
              <a:endParaRPr lang="ru-RU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Полилиния 12"/>
          <p:cNvSpPr/>
          <p:nvPr/>
        </p:nvSpPr>
        <p:spPr>
          <a:xfrm>
            <a:off x="658163" y="5185986"/>
            <a:ext cx="981893" cy="1152128"/>
          </a:xfrm>
          <a:custGeom>
            <a:avLst/>
            <a:gdLst>
              <a:gd name="connsiteX0" fmla="*/ 0 w 1578634"/>
              <a:gd name="connsiteY0" fmla="*/ 0 h 1105044"/>
              <a:gd name="connsiteX1" fmla="*/ 1026112 w 1578634"/>
              <a:gd name="connsiteY1" fmla="*/ 0 h 1105044"/>
              <a:gd name="connsiteX2" fmla="*/ 1578634 w 1578634"/>
              <a:gd name="connsiteY2" fmla="*/ 552522 h 1105044"/>
              <a:gd name="connsiteX3" fmla="*/ 1026112 w 1578634"/>
              <a:gd name="connsiteY3" fmla="*/ 1105044 h 1105044"/>
              <a:gd name="connsiteX4" fmla="*/ 0 w 1578634"/>
              <a:gd name="connsiteY4" fmla="*/ 1105044 h 1105044"/>
              <a:gd name="connsiteX5" fmla="*/ 552522 w 1578634"/>
              <a:gd name="connsiteY5" fmla="*/ 552522 h 1105044"/>
              <a:gd name="connsiteX6" fmla="*/ 0 w 1578634"/>
              <a:gd name="connsiteY6" fmla="*/ 0 h 1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8634" h="1105044">
                <a:moveTo>
                  <a:pt x="1578634" y="0"/>
                </a:moveTo>
                <a:lnTo>
                  <a:pt x="1578634" y="718279"/>
                </a:lnTo>
                <a:lnTo>
                  <a:pt x="789317" y="1105044"/>
                </a:lnTo>
                <a:lnTo>
                  <a:pt x="0" y="718279"/>
                </a:lnTo>
                <a:lnTo>
                  <a:pt x="0" y="0"/>
                </a:lnTo>
                <a:lnTo>
                  <a:pt x="789317" y="386765"/>
                </a:lnTo>
                <a:lnTo>
                  <a:pt x="15786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" tIns="571572" rIns="19050" bIns="571572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000" kern="1200"/>
          </a:p>
        </p:txBody>
      </p:sp>
      <p:sp>
        <p:nvSpPr>
          <p:cNvPr id="14" name="Полилиния 13"/>
          <p:cNvSpPr/>
          <p:nvPr/>
        </p:nvSpPr>
        <p:spPr>
          <a:xfrm>
            <a:off x="1652547" y="5189819"/>
            <a:ext cx="6294692" cy="870169"/>
          </a:xfrm>
          <a:custGeom>
            <a:avLst/>
            <a:gdLst>
              <a:gd name="connsiteX0" fmla="*/ 171022 w 1026112"/>
              <a:gd name="connsiteY0" fmla="*/ 0 h 6781655"/>
              <a:gd name="connsiteX1" fmla="*/ 855090 w 1026112"/>
              <a:gd name="connsiteY1" fmla="*/ 0 h 6781655"/>
              <a:gd name="connsiteX2" fmla="*/ 1026112 w 1026112"/>
              <a:gd name="connsiteY2" fmla="*/ 171022 h 6781655"/>
              <a:gd name="connsiteX3" fmla="*/ 1026112 w 1026112"/>
              <a:gd name="connsiteY3" fmla="*/ 6781655 h 6781655"/>
              <a:gd name="connsiteX4" fmla="*/ 1026112 w 1026112"/>
              <a:gd name="connsiteY4" fmla="*/ 6781655 h 6781655"/>
              <a:gd name="connsiteX5" fmla="*/ 0 w 1026112"/>
              <a:gd name="connsiteY5" fmla="*/ 6781655 h 6781655"/>
              <a:gd name="connsiteX6" fmla="*/ 0 w 1026112"/>
              <a:gd name="connsiteY6" fmla="*/ 6781655 h 6781655"/>
              <a:gd name="connsiteX7" fmla="*/ 0 w 1026112"/>
              <a:gd name="connsiteY7" fmla="*/ 171022 h 6781655"/>
              <a:gd name="connsiteX8" fmla="*/ 171022 w 1026112"/>
              <a:gd name="connsiteY8" fmla="*/ 0 h 678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6112" h="6781655">
                <a:moveTo>
                  <a:pt x="1026112" y="1130300"/>
                </a:moveTo>
                <a:lnTo>
                  <a:pt x="1026112" y="5651355"/>
                </a:lnTo>
                <a:cubicBezTo>
                  <a:pt x="1026112" y="6275602"/>
                  <a:pt x="1014526" y="6781652"/>
                  <a:pt x="1000235" y="6781652"/>
                </a:cubicBezTo>
                <a:lnTo>
                  <a:pt x="0" y="6781652"/>
                </a:lnTo>
                <a:lnTo>
                  <a:pt x="0" y="6781652"/>
                </a:lnTo>
                <a:lnTo>
                  <a:pt x="0" y="3"/>
                </a:lnTo>
                <a:lnTo>
                  <a:pt x="0" y="3"/>
                </a:lnTo>
                <a:lnTo>
                  <a:pt x="1000235" y="3"/>
                </a:lnTo>
                <a:cubicBezTo>
                  <a:pt x="1014526" y="3"/>
                  <a:pt x="1026112" y="506053"/>
                  <a:pt x="1026112" y="113030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7" tIns="55171" rIns="55171" bIns="55172" numCol="1" spcCol="1270" anchor="ctr" anchorCtr="0">
            <a:noAutofit/>
          </a:bodyPr>
          <a:lstStyle/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800" kern="1200" dirty="0"/>
          </a:p>
          <a:p>
            <a:pPr marL="0" lvl="1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Информационно-коммуникативные технологии</a:t>
            </a:r>
            <a:endPara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6163" y="3163551"/>
            <a:ext cx="1076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33500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6163" y="4388923"/>
            <a:ext cx="1076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33500">
              <a:lnSpc>
                <a:spcPct val="90000"/>
              </a:lnSpc>
              <a:spcAft>
                <a:spcPct val="35000"/>
              </a:spcAft>
            </a:pPr>
            <a:r>
              <a:rPr lang="ru-RU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9077" y="5614295"/>
            <a:ext cx="1076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33500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</a:p>
        </p:txBody>
      </p:sp>
    </p:spTree>
    <p:extLst>
      <p:ext uri="{BB962C8B-B14F-4D97-AF65-F5344CB8AC3E}">
        <p14:creationId xmlns:p14="http://schemas.microsoft.com/office/powerpoint/2010/main" val="37239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22" y="980728"/>
            <a:ext cx="896437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</a:rPr>
              <a:t>Новое в программе предмета 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«</a:t>
            </a:r>
            <a:r>
              <a:rPr lang="ru-RU" dirty="0">
                <a:latin typeface="+mn-lt"/>
              </a:rPr>
              <a:t>Труд (технология)» на уровне ООО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902" y="1675238"/>
            <a:ext cx="7886700" cy="392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4798</TotalTime>
  <Words>302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Lucida Sans Unicode</vt:lpstr>
      <vt:lpstr>Times New Roman</vt:lpstr>
      <vt:lpstr>Тема Office</vt:lpstr>
      <vt:lpstr>Презентация PowerPoint</vt:lpstr>
      <vt:lpstr>Изменения в названии учебного предмета</vt:lpstr>
      <vt:lpstr>ФРП НОО, ФРП ООО по предмету «Труд (технология)» </vt:lpstr>
      <vt:lpstr>Новое в программе предмета  «Труд (технология)» на уровне НОО </vt:lpstr>
      <vt:lpstr>Планируемые результаты освоения  АООП НОО с ОВЗ по предмету «Труд (технология)»</vt:lpstr>
      <vt:lpstr>С учетом индивидуальных возможностей и особых образовательных потребностей обучающихся с ОВЗ предметные результаты по предмету Труд (технология) должны отражать:</vt:lpstr>
      <vt:lpstr>Инвариантные (обязательные) модули </vt:lpstr>
      <vt:lpstr>Презентация PowerPoint</vt:lpstr>
      <vt:lpstr>Новое в программе предмета  «Труд (технология)» на уровне ООО</vt:lpstr>
      <vt:lpstr> Инвариантные (обязательные) модули по учебному предмету "Труд (технология)» на уровне ООО  </vt:lpstr>
      <vt:lpstr>Для всех модулей обязательные предметные результаты: </vt:lpstr>
      <vt:lpstr>Презентация PowerPoint</vt:lpstr>
      <vt:lpstr>Результаты освоения ФРП ООО по предмету  «Труд (технология)» и их оценка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Base>http://www.inzones.com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эмоционального выгорания педагогов</dc:title>
  <dc:creator>Admin</dc:creator>
  <cp:lastModifiedBy>Надя (лучшая мама)</cp:lastModifiedBy>
  <cp:revision>336</cp:revision>
  <dcterms:created xsi:type="dcterms:W3CDTF">2010-01-22T15:22:14Z</dcterms:created>
  <dcterms:modified xsi:type="dcterms:W3CDTF">2024-08-23T04:15:45Z</dcterms:modified>
</cp:coreProperties>
</file>