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80" r:id="rId4"/>
    <p:sldId id="279" r:id="rId5"/>
    <p:sldId id="281" r:id="rId6"/>
    <p:sldId id="282" r:id="rId7"/>
    <p:sldId id="283" r:id="rId8"/>
    <p:sldId id="284" r:id="rId9"/>
    <p:sldId id="287" r:id="rId10"/>
    <p:sldId id="285" r:id="rId11"/>
    <p:sldId id="286" r:id="rId1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35B19D"/>
    <a:srgbClr val="CDF5FF"/>
    <a:srgbClr val="B4F0FE"/>
    <a:srgbClr val="B92D14"/>
    <a:srgbClr val="35759D"/>
    <a:srgbClr val="9C6834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2" autoAdjust="0"/>
    <p:restoredTop sz="95596" autoAdjust="0"/>
  </p:normalViewPr>
  <p:slideViewPr>
    <p:cSldViewPr>
      <p:cViewPr varScale="1">
        <p:scale>
          <a:sx n="93" d="100"/>
          <a:sy n="93" d="100"/>
        </p:scale>
        <p:origin x="1181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840DE6-1719-4538-8996-A28AE818ED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5517F-182E-4795-B390-8FEA46CFFDB8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A14BC4-5C1E-4CE7-8FA7-F725D3EDCC32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383D5F-E7D7-4D75-A245-1174C523CFA8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hyperlink" Target="https://shkola39ulyanovsk-r73.gosweb.gosuslugi.ru/" TargetMode="External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hyperlink" Target="https://vk.com/public215952622" TargetMode="External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705600" cy="2286000"/>
          </a:xfrm>
          <a:solidFill>
            <a:srgbClr val="B4F0FE"/>
          </a:solidFill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«Пути эффективного взаимодействия  с родителями детей с тяжёлыми нарушениями развития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300" dirty="0"/>
              <a:t>Company name</a:t>
            </a:r>
            <a:endParaRPr lang="ru-RU" sz="23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76600"/>
            <a:ext cx="1779587" cy="156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0" r="21340"/>
          <a:stretch>
            <a:fillRect/>
          </a:stretch>
        </p:blipFill>
        <p:spPr bwMode="auto">
          <a:xfrm>
            <a:off x="228600" y="3048000"/>
            <a:ext cx="3352800" cy="272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Картинка Семьи Для Презентации - Telegrap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3048000"/>
            <a:ext cx="3410712" cy="2552928"/>
          </a:xfrm>
          <a:prstGeom prst="rect">
            <a:avLst/>
          </a:prstGeom>
          <a:noFill/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1066800" y="6019800"/>
            <a:ext cx="7162800" cy="609600"/>
          </a:xfrm>
          <a:prstGeom prst="rect">
            <a:avLst/>
          </a:prstGeom>
          <a:solidFill>
            <a:srgbClr val="B4F0F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all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ВЫСТУПАЮЩИЙ: Директор</a:t>
            </a:r>
            <a:r>
              <a:rPr kumimoji="0" lang="ru-RU" sz="1400" b="1" i="0" u="none" strike="noStrike" kern="0" cap="all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ОГКОУШ № 39 Пономарёва М.Н. ЗАМ.ДИРЕКТОРА по </a:t>
            </a:r>
            <a:r>
              <a:rPr kumimoji="0" lang="ru-RU" sz="1400" b="1" i="0" u="none" strike="noStrike" kern="0" cap="all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увр</a:t>
            </a:r>
            <a:r>
              <a:rPr kumimoji="0" lang="ru-RU" sz="1400" b="1" i="0" u="none" strike="noStrike" kern="0" cap="all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ru-RU" sz="1400" b="1" i="0" u="none" strike="noStrike" kern="0" cap="all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Воецкая</a:t>
            </a:r>
            <a:r>
              <a:rPr kumimoji="0" lang="ru-RU" sz="1400" b="1" i="0" u="none" strike="noStrike" kern="0" cap="all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Л.М.</a:t>
            </a:r>
            <a:endParaRPr kumimoji="0" lang="ru-RU" sz="1400" b="1" i="0" u="none" strike="noStrike" kern="0" cap="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685800"/>
            <a:ext cx="220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1219200"/>
          </a:xfrm>
          <a:solidFill>
            <a:srgbClr val="CDF5FF"/>
          </a:solidFill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Эффективность взаимодействия школы и семьи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6000"/>
            <a:ext cx="5410200" cy="4572000"/>
          </a:xfrm>
          <a:solidFill>
            <a:srgbClr val="B4F0FE"/>
          </a:solidFill>
        </p:spPr>
        <p:txBody>
          <a:bodyPr/>
          <a:lstStyle/>
          <a:p>
            <a:pPr lvl="0"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Созданы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предпосылки для равноправного творческого сотрудничества.</a:t>
            </a:r>
          </a:p>
          <a:p>
            <a:pPr lvl="0"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Увеличилась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оценка родительской мотивации, произошли изменения внутренней позиции родителей, осознание необходимости участия в коррекционном процессе.</a:t>
            </a:r>
          </a:p>
          <a:p>
            <a:pPr lvl="0" algn="ctr"/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стали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адекватно оценивать состояние своего ребенка, проявляют готовность к полноценному сотрудничеству, стали продуктивно использовать психолого-педагогические  советы и рекомендации</a:t>
            </a:r>
          </a:p>
          <a:p>
            <a:endParaRPr lang="ru-RU" sz="2000" dirty="0"/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419600" y="1524000"/>
            <a:ext cx="685800" cy="762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895600"/>
            <a:ext cx="33528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762000"/>
            <a:ext cx="7315200" cy="4191000"/>
          </a:xfrm>
          <a:solidFill>
            <a:srgbClr val="CDF5FF"/>
          </a:solidFill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124200"/>
            <a:ext cx="4691769" cy="3524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391400" cy="1401763"/>
          </a:xfrm>
          <a:solidFill>
            <a:srgbClr val="CDF5FF"/>
          </a:solidFill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данным Министерства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здраваохранения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Российской Федерации, в нашей стране более 728 тыс. детей-инвалидов в возрасте до 18 лет. Среди этих учащихся есть дети тяжелыми множественными нарушениями развития.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10600" cy="5029200"/>
          </a:xfrm>
          <a:solidFill>
            <a:srgbClr val="B4F0FE"/>
          </a:solidFill>
        </p:spPr>
        <p:txBody>
          <a:bodyPr/>
          <a:lstStyle/>
          <a:p>
            <a:pPr>
              <a:lnSpc>
                <a:spcPct val="80000"/>
              </a:lnSpc>
            </a:pPr>
            <a:endParaRPr lang="ru-RU" sz="18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828800"/>
            <a:ext cx="826599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5257800" y="2895600"/>
            <a:ext cx="1295400" cy="228600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419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тыс.чел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7162800" y="2895600"/>
            <a:ext cx="1219200" cy="228600"/>
          </a:xfrm>
          <a:prstGeom prst="roundRect">
            <a:avLst/>
          </a:prstGeom>
          <a:solidFill>
            <a:srgbClr val="35B1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309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чел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asus\Desktop\проблемы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200400"/>
            <a:ext cx="4648200" cy="3429000"/>
          </a:xfrm>
          <a:prstGeom prst="rect">
            <a:avLst/>
          </a:prstGeom>
          <a:noFill/>
        </p:spPr>
      </p:pic>
      <p:pic>
        <p:nvPicPr>
          <p:cNvPr id="4" name="Picture 1" descr="C:\Users\asus\Desktop\семь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7072"/>
            <a:ext cx="4807223" cy="3600528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 bwMode="auto">
          <a:xfrm rot="20256713">
            <a:off x="5130942" y="1717123"/>
            <a:ext cx="1563981" cy="756753"/>
          </a:xfrm>
          <a:prstGeom prst="rightArrow">
            <a:avLst/>
          </a:prstGeom>
          <a:solidFill>
            <a:srgbClr val="CDF5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 rot="895595">
            <a:off x="5859281" y="696532"/>
            <a:ext cx="3191356" cy="1143000"/>
          </a:xfrm>
          <a:prstGeom prst="ellipse">
            <a:avLst/>
          </a:prstGeom>
          <a:solidFill>
            <a:srgbClr val="CDF5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</a:rPr>
              <a:t>Закрытость семьи </a:t>
            </a:r>
          </a:p>
        </p:txBody>
      </p:sp>
      <p:sp>
        <p:nvSpPr>
          <p:cNvPr id="8" name="Стрелка вправо 7"/>
          <p:cNvSpPr/>
          <p:nvPr/>
        </p:nvSpPr>
        <p:spPr bwMode="auto">
          <a:xfrm rot="8607310">
            <a:off x="2728599" y="4453313"/>
            <a:ext cx="1517435" cy="809761"/>
          </a:xfrm>
          <a:prstGeom prst="rightArrow">
            <a:avLst/>
          </a:prstGeom>
          <a:solidFill>
            <a:srgbClr val="CDF5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 rot="895595">
            <a:off x="550565" y="5192332"/>
            <a:ext cx="3191356" cy="1143000"/>
          </a:xfrm>
          <a:prstGeom prst="ellipse">
            <a:avLst/>
          </a:prstGeom>
          <a:solidFill>
            <a:srgbClr val="CDF5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</a:rPr>
              <a:t>Страх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2133599" y="3124199"/>
            <a:ext cx="6172200" cy="838202"/>
          </a:xfrm>
          <a:solidFill>
            <a:srgbClr val="CDF5FF"/>
          </a:solidFill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работы  школы с семьями с ТМНР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057400" y="533399"/>
            <a:ext cx="6781799" cy="990601"/>
          </a:xfrm>
          <a:prstGeom prst="roundRect">
            <a:avLst/>
          </a:prstGeom>
          <a:solidFill>
            <a:srgbClr val="B4F0F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2000 года были открыты  в школе  классы для 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обучающихся с ТМНР (ранее считавшиеся необучаемыми)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2209800" y="2286000"/>
            <a:ext cx="6553200" cy="838200"/>
          </a:xfrm>
          <a:prstGeom prst="roundRect">
            <a:avLst/>
          </a:prstGeom>
          <a:solidFill>
            <a:srgbClr val="B4F0F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2008 года начал работать филиал школы в ОГБУСО 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УОД «Родник» с.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Максимовка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2362200" y="3962400"/>
            <a:ext cx="6553200" cy="1219200"/>
          </a:xfrm>
          <a:prstGeom prst="roundRect">
            <a:avLst/>
          </a:prstGeom>
          <a:solidFill>
            <a:srgbClr val="B4F0F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2019 года открыт региональный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ресурсный центр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по комплексному сопровождению детей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 умственной отсталостью( интеллектуальными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нарушениями)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2362200" y="5638800"/>
            <a:ext cx="6553200" cy="838200"/>
          </a:xfrm>
          <a:prstGeom prst="roundRect">
            <a:avLst/>
          </a:prstGeom>
          <a:solidFill>
            <a:srgbClr val="B4F0F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2020 года началось обучение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молодых инвалидов 18+, 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жителей 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ОГАУСО ПНИ «Новый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горизонит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в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г.Новоульяновске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5105400" y="1524000"/>
            <a:ext cx="408432" cy="6096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Стрелка вниз 14"/>
          <p:cNvSpPr/>
          <p:nvPr/>
        </p:nvSpPr>
        <p:spPr bwMode="auto">
          <a:xfrm>
            <a:off x="5181600" y="3276600"/>
            <a:ext cx="408432" cy="6096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Стрелка вниз 15"/>
          <p:cNvSpPr/>
          <p:nvPr/>
        </p:nvSpPr>
        <p:spPr bwMode="auto">
          <a:xfrm>
            <a:off x="5257800" y="4953000"/>
            <a:ext cx="408432" cy="6096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620000" cy="2209800"/>
          </a:xfrm>
          <a:solidFill>
            <a:srgbClr val="CDF5FF"/>
          </a:solidFill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Государство, профессиональная среда и СМИ колоссально поменяли к лучшему отношение к семьям, воспитывающим детей с ОВЗ, ТМНР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819400"/>
            <a:ext cx="5562600" cy="3352800"/>
          </a:xfrm>
          <a:solidFill>
            <a:srgbClr val="B4F0FE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писать и говорить в СМИ…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больше стали делать на государственном уровне…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стало больше информации…</a:t>
            </a:r>
          </a:p>
          <a:p>
            <a:endParaRPr lang="ru-RU" dirty="0"/>
          </a:p>
        </p:txBody>
      </p:sp>
      <p:pic>
        <p:nvPicPr>
          <p:cNvPr id="23554" name="Picture 2" descr="https://avatars.mds.yandex.net/i?id=da3f1e3816ffb441fa418119753c49a03c4cacd90379a89c-9429884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800600"/>
            <a:ext cx="2857501" cy="1905001"/>
          </a:xfrm>
          <a:prstGeom prst="rect">
            <a:avLst/>
          </a:prstGeom>
          <a:noFill/>
        </p:spPr>
      </p:pic>
      <p:pic>
        <p:nvPicPr>
          <p:cNvPr id="23556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438400"/>
            <a:ext cx="2252632" cy="2467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1143000"/>
          </a:xfrm>
          <a:solidFill>
            <a:srgbClr val="CDF5FF"/>
          </a:solidFill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Выделяют ряд стадий адаптации родителей к болезни ребенка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  <a:solidFill>
            <a:srgbClr val="00B0F0"/>
          </a:solidFill>
          <a:ln>
            <a:solidFill>
              <a:srgbClr val="CDF5FF"/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Первая реакция</a:t>
            </a:r>
            <a:r>
              <a:rPr lang="ru-RU" dirty="0" smtClean="0"/>
              <a:t> — шок, онемение, иногда немыслимый ужас — жизнь закончилась</a:t>
            </a:r>
          </a:p>
          <a:p>
            <a:pPr algn="ctr"/>
            <a:r>
              <a:rPr lang="ru-RU" b="1" dirty="0" smtClean="0"/>
              <a:t>Вторая стадия</a:t>
            </a:r>
            <a:r>
              <a:rPr lang="ru-RU" dirty="0" smtClean="0"/>
              <a:t> — агрессия </a:t>
            </a:r>
            <a:r>
              <a:rPr lang="ru-RU" i="1" dirty="0" smtClean="0"/>
              <a:t>(гнев)</a:t>
            </a:r>
            <a:r>
              <a:rPr lang="ru-RU" dirty="0" smtClean="0"/>
              <a:t>. Она характеризуется чувством вины и поиском виноватых </a:t>
            </a:r>
            <a:r>
              <a:rPr lang="ru-RU" i="1" dirty="0" smtClean="0"/>
              <a:t>(что снижает накопившуюся напряженность)</a:t>
            </a:r>
            <a:r>
              <a:rPr lang="ru-RU" dirty="0" smtClean="0"/>
              <a:t>.</a:t>
            </a:r>
          </a:p>
          <a:p>
            <a:pPr algn="ctr"/>
            <a:r>
              <a:rPr lang="ru-RU" b="1" dirty="0" smtClean="0"/>
              <a:t>Последняя стадия</a:t>
            </a:r>
            <a:r>
              <a:rPr lang="ru-RU" dirty="0" smtClean="0"/>
              <a:t> — принятия факта заболевания ребенка, отмечает позитивную социально-психологическую адаптацию семьи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15200" cy="715962"/>
          </a:xfrm>
          <a:solidFill>
            <a:srgbClr val="B4F0FE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Задача педагогов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5334000"/>
          </a:xfrm>
          <a:solidFill>
            <a:srgbClr val="00B0F0"/>
          </a:solidFill>
        </p:spPr>
        <p:txBody>
          <a:bodyPr/>
          <a:lstStyle/>
          <a:p>
            <a:pPr algn="ctr">
              <a:buNone/>
            </a:pPr>
            <a:r>
              <a:rPr lang="ru-RU" dirty="0" smtClean="0"/>
              <a:t> продемонстрировать родителям возможности развития детей с тяжелыми множественными нарушениями развития и настроить их на продуктивное сотрудничество, научить замечать любой прогресс в состоянии ребенка, что в конечном итоге приводит к некоторому повышению эмоционального фона в семье и, как следствие, снижению влияния </a:t>
            </a:r>
            <a:r>
              <a:rPr lang="ru-RU" dirty="0" err="1" smtClean="0"/>
              <a:t>стрессогенных</a:t>
            </a:r>
            <a:r>
              <a:rPr lang="ru-RU" dirty="0" smtClean="0"/>
              <a:t> факторов.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685800"/>
          </a:xfrm>
          <a:solidFill>
            <a:srgbClr val="CDF5FF"/>
          </a:solidFill>
        </p:spPr>
        <p:txBody>
          <a:bodyPr/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 взаимодействия  с родителями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1671429" cy="124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28600" y="1066800"/>
            <a:ext cx="3505200" cy="307777"/>
          </a:xfrm>
          <a:prstGeom prst="rect">
            <a:avLst/>
          </a:prstGeom>
          <a:solidFill>
            <a:srgbClr val="B4F0F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PT Astra Serif" pitchFamily="18" charset="-52"/>
                <a:ea typeface="Calibri" pitchFamily="34" charset="0"/>
                <a:cs typeface="Times New Roman" pitchFamily="18" charset="0"/>
              </a:rPr>
              <a:t>Изучение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PT Astra Serif" pitchFamily="18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PT Astra Serif" pitchFamily="18" charset="-52"/>
                <a:ea typeface="Calibri" pitchFamily="34" charset="0"/>
                <a:cs typeface="Times New Roman" pitchFamily="18" charset="0"/>
              </a:rPr>
              <a:t>микроклимата каждой семьи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6248400" y="1066800"/>
            <a:ext cx="2743200" cy="738664"/>
          </a:xfrm>
          <a:prstGeom prst="rect">
            <a:avLst/>
          </a:prstGeom>
          <a:solidFill>
            <a:srgbClr val="CDF5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PT Astra Serif" pitchFamily="18" charset="-52"/>
                <a:ea typeface="Times New Roman" pitchFamily="18" charset="0"/>
                <a:cs typeface="Arial" pitchFamily="34" charset="0"/>
              </a:rPr>
              <a:t>участия в разработке и реализации СИПР в интересах ребёнка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81400" y="1524000"/>
            <a:ext cx="2540696" cy="338554"/>
          </a:xfrm>
          <a:prstGeom prst="rect">
            <a:avLst/>
          </a:prstGeom>
          <a:solidFill>
            <a:srgbClr val="B4F0FE"/>
          </a:solidFill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метод экспертной оценки</a:t>
            </a:r>
            <a:endParaRPr lang="ru-RU" sz="1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04800" y="3733800"/>
            <a:ext cx="3505200" cy="523220"/>
          </a:xfrm>
          <a:prstGeom prst="rect">
            <a:avLst/>
          </a:prstGeom>
          <a:solidFill>
            <a:srgbClr val="CDF5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единства требований к обучающемуся в семье и в образовательной организации.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67200" y="3429000"/>
            <a:ext cx="2895600" cy="584775"/>
          </a:xfrm>
          <a:prstGeom prst="rect">
            <a:avLst/>
          </a:prstGeom>
          <a:solidFill>
            <a:srgbClr val="CDF5FF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участие родителей во внеурочных мероприятиях</a:t>
            </a:r>
            <a:endParaRPr lang="ru-RU" sz="1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343400"/>
            <a:ext cx="2034114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495800"/>
            <a:ext cx="1295400" cy="195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4114800"/>
            <a:ext cx="1831126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3434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4" name="Picture 14" descr="https://sun9-1.userapi.com/impg/9ZJs_wDo1leewGGVGT4lIt70VxyD6Qpjw3AonA/kGcwdf0VFNg.jpg?size=1600x900&amp;quality=96&amp;sign=5b943ec4cd3542f06fa7d172ca7b8833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1905000"/>
            <a:ext cx="2472267" cy="1390650"/>
          </a:xfrm>
          <a:prstGeom prst="rect">
            <a:avLst/>
          </a:prstGeom>
          <a:noFill/>
        </p:spPr>
      </p:pic>
      <p:pic>
        <p:nvPicPr>
          <p:cNvPr id="20496" name="Picture 16" descr="https://sun9-1.userapi.com/impg/gACKW1qSB07grPGe9k99uPs7PGsAMjTfLEp-MA/e2Tve7_dBKQ.jpg?size=1280x853&amp;quality=96&amp;sign=e34fe275791bc194959ae24dbec6f6a3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89" y="2057400"/>
            <a:ext cx="2286893" cy="1524000"/>
          </a:xfrm>
          <a:prstGeom prst="rect">
            <a:avLst/>
          </a:prstGeom>
          <a:noFill/>
        </p:spPr>
      </p:pic>
      <p:pic>
        <p:nvPicPr>
          <p:cNvPr id="24" name="Рисунок 23" descr="https://sun9-3.userapi.com/impg/1HmQqgUMov2_vyV9QgD7RyLlv2CqdrpwtGxcmA/f0EUU32--ZE.jpg?size=1600x1200&amp;quality=95&amp;sign=a883c4e32b1e96aa636f0bf7297c9574&amp;type=album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5334000"/>
            <a:ext cx="1878330" cy="140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" descr="C:\Users\79278\Desktop\Математика\Scan_20240410_150302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15200" y="2057400"/>
            <a:ext cx="14478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304800"/>
            <a:ext cx="3200400" cy="1077218"/>
          </a:xfrm>
          <a:prstGeom prst="rect">
            <a:avLst/>
          </a:prstGeom>
          <a:solidFill>
            <a:srgbClr val="B4F0FE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рубрика на сайте образовательного учреждения  «Родителям» , стенд « Вам родители»</a:t>
            </a:r>
            <a:endParaRPr lang="ru-RU" sz="1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1828800" cy="160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57400" y="1524000"/>
            <a:ext cx="2590800" cy="523220"/>
          </a:xfrm>
          <a:prstGeom prst="rect">
            <a:avLst/>
          </a:prstGeom>
          <a:solidFill>
            <a:srgbClr val="B4F0FE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просвещение и консультирование  родителей </a:t>
            </a:r>
            <a:endParaRPr lang="ru-RU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228600"/>
            <a:ext cx="5562600" cy="646331"/>
          </a:xfrm>
          <a:prstGeom prst="rect">
            <a:avLst/>
          </a:prstGeom>
          <a:solidFill>
            <a:srgbClr val="B4F0FE"/>
          </a:solidFill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lang="en-US" sz="1800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https://shkola39ulyanovsk-r73.gosweb.gosuslugi.ru/</a:t>
            </a:r>
            <a:endParaRPr lang="en-US" sz="18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ссылка </a:t>
            </a:r>
            <a:r>
              <a:rPr lang="en-US" sz="18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VK:</a:t>
            </a:r>
            <a:r>
              <a:rPr lang="en-US" sz="1800" u="sng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en-US" sz="1800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1800" u="sng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vk.com</a:t>
            </a:r>
            <a:r>
              <a:rPr lang="en-US" sz="1800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/public215952622</a:t>
            </a:r>
            <a:endParaRPr lang="en-US" sz="1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3" b="2307"/>
          <a:stretch>
            <a:fillRect/>
          </a:stretch>
        </p:blipFill>
        <p:spPr bwMode="auto">
          <a:xfrm>
            <a:off x="2133600" y="5486400"/>
            <a:ext cx="1657360" cy="121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92200" y="10210800"/>
            <a:ext cx="31191200" cy="2072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 descr="D:\РРЦ УО\фото ррц\DSC092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 flipV="1">
            <a:off x="3886200" y="5257800"/>
            <a:ext cx="1828800" cy="1458940"/>
          </a:xfrm>
          <a:prstGeom prst="rect">
            <a:avLst/>
          </a:prstGeom>
          <a:noFill/>
        </p:spPr>
      </p:pic>
      <p:pic>
        <p:nvPicPr>
          <p:cNvPr id="17" name="Рисунок 16" descr="https://sun9-26.userapi.com/impg/1Nj7IkAMfDno4dFNHzs6fWFN2fRtw-z_3NhA5w/ZAmqegDVTLM.jpg?size=720x1600&amp;quality=96&amp;sign=8dbc908b41151840a4cd2898ed60e921&amp;type=album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2286000"/>
            <a:ext cx="151409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sun9-60.userapi.com/impg/qFN0EXWXbwRvY6iFCKRwCpEhUxPHNzJB7nQDwg/T8gd1jv-x2A.jpg?size=1620x2160&amp;quality=96&amp;sign=12eb3e72ec502c4938b0fa91a6e099e7&amp;type=album"/>
          <p:cNvPicPr/>
          <p:nvPr/>
        </p:nvPicPr>
        <p:blipFill>
          <a:blip r:embed="rId9" cstate="print"/>
          <a:srcRect t="27692"/>
          <a:stretch>
            <a:fillRect/>
          </a:stretch>
        </p:blipFill>
        <p:spPr bwMode="auto">
          <a:xfrm>
            <a:off x="5791200" y="5257800"/>
            <a:ext cx="1489710" cy="143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sun9-17.userapi.com/impg/3ELIP-wVhrj2eM1SNkiTzG-ewKxLmzPs0CfU_w/csZuwObGm9c.jpg?size=1201x1599&amp;quality=96&amp;sign=4b2205beb974880a7f0ba3fb721077c3&amp;type=album"/>
          <p:cNvPicPr/>
          <p:nvPr/>
        </p:nvPicPr>
        <p:blipFill>
          <a:blip r:embed="rId10" cstate="print"/>
          <a:srcRect b="25395"/>
          <a:stretch>
            <a:fillRect/>
          </a:stretch>
        </p:blipFill>
        <p:spPr bwMode="auto">
          <a:xfrm>
            <a:off x="685800" y="3352800"/>
            <a:ext cx="1581150" cy="157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sun9-5.userapi.com/impg/qKEcrcnSuYQBA0pecX-4ILK8o9jEz71ABHslpA/SJygz9_8U3E.jpg?size=1392x1600&amp;quality=96&amp;sign=5a2c2d61b8045c145407cae264105355&amp;type=album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2133600"/>
            <a:ext cx="1026033" cy="117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53000" y="1295400"/>
            <a:ext cx="3962400" cy="2593571"/>
          </a:xfrm>
          <a:prstGeom prst="rect">
            <a:avLst/>
          </a:prstGeom>
          <a:noFill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91400" y="5486400"/>
            <a:ext cx="1433513" cy="99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1" name="AutoShape 5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3" name="AutoShape 7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 descr="Picture backgroun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62400" y="3810000"/>
            <a:ext cx="3429000" cy="1143000"/>
          </a:xfrm>
          <a:prstGeom prst="rect">
            <a:avLst/>
          </a:prstGeom>
          <a:noFill/>
        </p:spPr>
      </p:pic>
      <p:pic>
        <p:nvPicPr>
          <p:cNvPr id="25606" name="Picture 6" descr="Picture background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934200" y="3657600"/>
            <a:ext cx="1886351" cy="1123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">
      <a:dk1>
        <a:srgbClr val="FFFFFF"/>
      </a:dk1>
      <a:lt1>
        <a:srgbClr val="FFFFFF"/>
      </a:lt1>
      <a:dk2>
        <a:srgbClr val="FFFFFF"/>
      </a:dk2>
      <a:lt2>
        <a:srgbClr val="0034C2"/>
      </a:lt2>
      <a:accent1>
        <a:srgbClr val="003BD3"/>
      </a:accent1>
      <a:accent2>
        <a:srgbClr val="0040FF"/>
      </a:accent2>
      <a:accent3>
        <a:srgbClr val="FFFFFF"/>
      </a:accent3>
      <a:accent4>
        <a:srgbClr val="DADADA"/>
      </a:accent4>
      <a:accent5>
        <a:srgbClr val="AAAFE6"/>
      </a:accent5>
      <a:accent6>
        <a:srgbClr val="0039E7"/>
      </a:accent6>
      <a:hlink>
        <a:srgbClr val="2FC2FF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C8783"/>
        </a:lt2>
        <a:accent1>
          <a:srgbClr val="A39C97"/>
        </a:accent1>
        <a:accent2>
          <a:srgbClr val="B9B1AB"/>
        </a:accent2>
        <a:accent3>
          <a:srgbClr val="FFFFFF"/>
        </a:accent3>
        <a:accent4>
          <a:srgbClr val="404040"/>
        </a:accent4>
        <a:accent5>
          <a:srgbClr val="CECBC9"/>
        </a:accent5>
        <a:accent6>
          <a:srgbClr val="A7A09B"/>
        </a:accent6>
        <a:hlink>
          <a:srgbClr val="F8291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C99565"/>
        </a:lt2>
        <a:accent1>
          <a:srgbClr val="D1A57D"/>
        </a:accent1>
        <a:accent2>
          <a:srgbClr val="E8B688"/>
        </a:accent2>
        <a:accent3>
          <a:srgbClr val="FFFFFF"/>
        </a:accent3>
        <a:accent4>
          <a:srgbClr val="404040"/>
        </a:accent4>
        <a:accent5>
          <a:srgbClr val="E5CFBF"/>
        </a:accent5>
        <a:accent6>
          <a:srgbClr val="D2A57B"/>
        </a:accent6>
        <a:hlink>
          <a:srgbClr val="FFB20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79B904"/>
        </a:lt2>
        <a:accent1>
          <a:srgbClr val="92D707"/>
        </a:accent1>
        <a:accent2>
          <a:srgbClr val="ADCF4D"/>
        </a:accent2>
        <a:accent3>
          <a:srgbClr val="FFFFFF"/>
        </a:accent3>
        <a:accent4>
          <a:srgbClr val="404040"/>
        </a:accent4>
        <a:accent5>
          <a:srgbClr val="C7E8AA"/>
        </a:accent5>
        <a:accent6>
          <a:srgbClr val="9CBB45"/>
        </a:accent6>
        <a:hlink>
          <a:srgbClr val="FFA50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90FF"/>
        </a:lt2>
        <a:accent1>
          <a:srgbClr val="29ADFF"/>
        </a:accent1>
        <a:accent2>
          <a:srgbClr val="33CEFF"/>
        </a:accent2>
        <a:accent3>
          <a:srgbClr val="FFFFFF"/>
        </a:accent3>
        <a:accent4>
          <a:srgbClr val="404040"/>
        </a:accent4>
        <a:accent5>
          <a:srgbClr val="ACD3FF"/>
        </a:accent5>
        <a:accent6>
          <a:srgbClr val="2DBAE7"/>
        </a:accent6>
        <a:hlink>
          <a:srgbClr val="5CE52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090FF"/>
        </a:lt2>
        <a:accent1>
          <a:srgbClr val="29ADFF"/>
        </a:accent1>
        <a:accent2>
          <a:srgbClr val="33CEFF"/>
        </a:accent2>
        <a:accent3>
          <a:srgbClr val="FFFFFF"/>
        </a:accent3>
        <a:accent4>
          <a:srgbClr val="404040"/>
        </a:accent4>
        <a:accent5>
          <a:srgbClr val="ACD3FF"/>
        </a:accent5>
        <a:accent6>
          <a:srgbClr val="2DBAE7"/>
        </a:accent6>
        <a:hlink>
          <a:srgbClr val="5CE52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3175FD"/>
        </a:lt2>
        <a:accent1>
          <a:srgbClr val="31A4FF"/>
        </a:accent1>
        <a:accent2>
          <a:srgbClr val="1DC9FF"/>
        </a:accent2>
        <a:accent3>
          <a:srgbClr val="FFFFFF"/>
        </a:accent3>
        <a:accent4>
          <a:srgbClr val="404040"/>
        </a:accent4>
        <a:accent5>
          <a:srgbClr val="ADCFFF"/>
        </a:accent5>
        <a:accent6>
          <a:srgbClr val="19B6E7"/>
        </a:accent6>
        <a:hlink>
          <a:srgbClr val="24DFE8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</TotalTime>
  <Words>280</Words>
  <Application>Microsoft Office PowerPoint</Application>
  <PresentationFormat>Экран (4:3)</PresentationFormat>
  <Paragraphs>50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Microsoft Sans Serif</vt:lpstr>
      <vt:lpstr>PT Astra Serif</vt:lpstr>
      <vt:lpstr>Times New Roman</vt:lpstr>
      <vt:lpstr>powerpoint-template-24</vt:lpstr>
      <vt:lpstr>«Пути эффективного взаимодействия  с родителями детей с тяжёлыми нарушениями развития </vt:lpstr>
      <vt:lpstr>По данным Министерства здраваохранения Российской Федерации, в нашей стране более 728 тыс. детей-инвалидов в возрасте до 18 лет. Среди этих учащихся есть дети тяжелыми множественными нарушениями развития.</vt:lpstr>
      <vt:lpstr>Презентация PowerPoint</vt:lpstr>
      <vt:lpstr>Опыт работы  школы с семьями с ТМНР</vt:lpstr>
      <vt:lpstr> Государство, профессиональная среда и СМИ колоссально поменяли к лучшему отношение к семьям, воспитывающим детей с ОВЗ, ТМНР </vt:lpstr>
      <vt:lpstr> Выделяют ряд стадий адаптации родителей к болезни ребенка </vt:lpstr>
      <vt:lpstr>Задача педагогов</vt:lpstr>
      <vt:lpstr> Процесс взаимодействия  с родителями </vt:lpstr>
      <vt:lpstr>Презентация PowerPoint</vt:lpstr>
      <vt:lpstr>Эффективность взаимодействия школы и семьи</vt:lpstr>
      <vt:lpstr>Презентация PowerPoint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123</cp:lastModifiedBy>
  <cp:revision>111</cp:revision>
  <dcterms:created xsi:type="dcterms:W3CDTF">2007-04-02T02:11:51Z</dcterms:created>
  <dcterms:modified xsi:type="dcterms:W3CDTF">2024-07-16T09:52:15Z</dcterms:modified>
</cp:coreProperties>
</file>