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951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0bffd2a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50bffd2a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>
            <a:spLocks noGrp="1"/>
          </p:cNvSpPr>
          <p:nvPr>
            <p:ph type="title"/>
          </p:nvPr>
        </p:nvSpPr>
        <p:spPr>
          <a:xfrm>
            <a:off x="1009444" y="1040293"/>
            <a:ext cx="3297953" cy="8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009443" y="1875234"/>
            <a:ext cx="3297954" cy="189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29" name="Google Shape;129;p11"/>
          <p:cNvGrpSpPr/>
          <p:nvPr/>
        </p:nvGrpSpPr>
        <p:grpSpPr>
          <a:xfrm>
            <a:off x="4516154" y="745791"/>
            <a:ext cx="1847138" cy="1147829"/>
            <a:chOff x="4718762" y="993075"/>
            <a:chExt cx="1847138" cy="1530439"/>
          </a:xfrm>
        </p:grpSpPr>
        <p:sp>
          <p:nvSpPr>
            <p:cNvPr id="130" name="Google Shape;130;p1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rgbClr val="A1A179"/>
            </a:solidFill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rgbClr val="A1A179"/>
            </a:solidFill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rgbClr val="A1A179"/>
            </a:solidFill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rgbClr val="A1A179"/>
            </a:solidFill>
            <a:ln w="12700" cap="rnd" cmpd="sng">
              <a:solidFill>
                <a:srgbClr val="A1A1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1"/>
          <p:cNvSpPr>
            <a:spLocks noGrp="1"/>
          </p:cNvSpPr>
          <p:nvPr>
            <p:ph type="pic" idx="2"/>
          </p:nvPr>
        </p:nvSpPr>
        <p:spPr>
          <a:xfrm>
            <a:off x="4674192" y="1201134"/>
            <a:ext cx="3429000" cy="2571750"/>
          </a:xfrm>
          <a:prstGeom prst="ellipse">
            <a:avLst/>
          </a:prstGeom>
          <a:noFill/>
          <a:ln w="76200" cap="flat" cmpd="sng">
            <a:solidFill>
              <a:srgbClr val="A1A17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1"/>
          </p:nvPr>
        </p:nvSpPr>
        <p:spPr>
          <a:xfrm rot="5400000">
            <a:off x="3051694" y="-686730"/>
            <a:ext cx="3038578" cy="712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 rot="5400000">
            <a:off x="5451544" y="1714809"/>
            <a:ext cx="3888996" cy="14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 rot="5400000">
            <a:off x="1798724" y="-282488"/>
            <a:ext cx="3888995" cy="546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1009443" y="1357312"/>
            <a:ext cx="3471277" cy="303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2"/>
          </p:nvPr>
        </p:nvSpPr>
        <p:spPr>
          <a:xfrm>
            <a:off x="4663281" y="1357312"/>
            <a:ext cx="3469242" cy="303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1009443" y="1359695"/>
            <a:ext cx="347127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2"/>
          </p:nvPr>
        </p:nvSpPr>
        <p:spPr>
          <a:xfrm>
            <a:off x="1009443" y="1791892"/>
            <a:ext cx="3471277" cy="260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3"/>
          </p:nvPr>
        </p:nvSpPr>
        <p:spPr>
          <a:xfrm>
            <a:off x="4663281" y="1359695"/>
            <a:ext cx="3471275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4"/>
          </p:nvPr>
        </p:nvSpPr>
        <p:spPr>
          <a:xfrm>
            <a:off x="4663281" y="1791892"/>
            <a:ext cx="3471275" cy="260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1"/>
          </p:nvPr>
        </p:nvSpPr>
        <p:spPr>
          <a:xfrm>
            <a:off x="3852655" y="334566"/>
            <a:ext cx="4279869" cy="40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🞆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2"/>
          </p:nvPr>
        </p:nvSpPr>
        <p:spPr>
          <a:xfrm>
            <a:off x="1009442" y="1223962"/>
            <a:ext cx="2660650" cy="317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2A2A"/>
            </a:gs>
            <a:gs pos="100000">
              <a:srgbClr val="10B75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69625" y="3031932"/>
            <a:ext cx="1743945" cy="1431926"/>
          </a:xfrm>
          <a:custGeom>
            <a:avLst/>
            <a:gdLst/>
            <a:ahLst/>
            <a:cxnLst/>
            <a:rect l="l" t="t" r="r" b="b"/>
            <a:pathLst>
              <a:path w="1743945" h="1909234" extrusionOk="0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rgbClr val="A1A179">
              <a:alpha val="784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20639" y="821483"/>
            <a:ext cx="1909233" cy="1431925"/>
          </a:xfrm>
          <a:prstGeom prst="ellipse">
            <a:avLst/>
          </a:prstGeom>
          <a:solidFill>
            <a:srgbClr val="A1A179">
              <a:alpha val="980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878730" y="212200"/>
            <a:ext cx="1909233" cy="1431925"/>
          </a:xfrm>
          <a:prstGeom prst="ellipse">
            <a:avLst/>
          </a:prstGeom>
          <a:solidFill>
            <a:srgbClr val="A1A179">
              <a:alpha val="980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520637" y="4296851"/>
            <a:ext cx="1909234" cy="895317"/>
          </a:xfrm>
          <a:custGeom>
            <a:avLst/>
            <a:gdLst/>
            <a:ahLst/>
            <a:cxnLst/>
            <a:rect l="l" t="t" r="r" b="b"/>
            <a:pathLst>
              <a:path w="1909234" h="1193756" extrusionOk="0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rgbClr val="A1A179">
              <a:alpha val="15686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-46711" y="-46282"/>
            <a:ext cx="1449107" cy="1257798"/>
          </a:xfrm>
          <a:custGeom>
            <a:avLst/>
            <a:gdLst/>
            <a:ahLst/>
            <a:cxnLst/>
            <a:rect l="l" t="t" r="r" b="b"/>
            <a:pathLst>
              <a:path w="1449107" h="1677064" extrusionOk="0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rgbClr val="A1A179">
              <a:alpha val="13725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4114" y="-121217"/>
            <a:ext cx="1909233" cy="1431925"/>
          </a:xfrm>
          <a:prstGeom prst="ellipse">
            <a:avLst/>
          </a:prstGeom>
          <a:solidFill>
            <a:srgbClr val="A1A179">
              <a:alpha val="20000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" y="495554"/>
            <a:ext cx="1909233" cy="1431925"/>
          </a:xfrm>
          <a:prstGeom prst="ellipse">
            <a:avLst/>
          </a:prstGeom>
          <a:solidFill>
            <a:srgbClr val="A1A179">
              <a:alpha val="14901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7497532" y="-46282"/>
            <a:ext cx="1694467" cy="1257798"/>
          </a:xfrm>
          <a:custGeom>
            <a:avLst/>
            <a:gdLst/>
            <a:ahLst/>
            <a:cxnLst/>
            <a:rect l="l" t="t" r="r" b="b"/>
            <a:pathLst>
              <a:path w="1694467" h="1677064" extrusionOk="0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rgbClr val="96A7CF">
              <a:alpha val="980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117502" y="-46281"/>
            <a:ext cx="1909234" cy="1279086"/>
          </a:xfrm>
          <a:custGeom>
            <a:avLst/>
            <a:gdLst/>
            <a:ahLst/>
            <a:cxnLst/>
            <a:rect l="l" t="t" r="r" b="b"/>
            <a:pathLst>
              <a:path w="1909234" h="1705448" extrusionOk="0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rgbClr val="A1A179">
              <a:alpha val="980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494454" y="821482"/>
            <a:ext cx="1697544" cy="1431926"/>
          </a:xfrm>
          <a:custGeom>
            <a:avLst/>
            <a:gdLst/>
            <a:ahLst/>
            <a:cxnLst/>
            <a:rect l="l" t="t" r="r" b="b"/>
            <a:pathLst>
              <a:path w="1697544" h="1909234" extrusionOk="0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rgbClr val="A1A179">
              <a:alpha val="14901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056674" y="3855260"/>
            <a:ext cx="1137194" cy="1319797"/>
          </a:xfrm>
          <a:custGeom>
            <a:avLst/>
            <a:gdLst/>
            <a:ahLst/>
            <a:cxnLst/>
            <a:rect l="l" t="t" r="r" b="b"/>
            <a:pathLst>
              <a:path w="1137194" h="1759729" extrusionOk="0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rgbClr val="A1A179">
              <a:alpha val="15686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661712" y="3272184"/>
            <a:ext cx="1909233" cy="1431925"/>
          </a:xfrm>
          <a:prstGeom prst="ellipse">
            <a:avLst/>
          </a:prstGeom>
          <a:solidFill>
            <a:srgbClr val="A1A179">
              <a:alpha val="4705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-69625" y="3711574"/>
            <a:ext cx="1353860" cy="1431926"/>
          </a:xfrm>
          <a:custGeom>
            <a:avLst/>
            <a:gdLst/>
            <a:ahLst/>
            <a:cxnLst/>
            <a:rect l="l" t="t" r="r" b="b"/>
            <a:pathLst>
              <a:path w="1353860" h="1909234" extrusionOk="0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rgbClr val="A1A179">
              <a:alpha val="15686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708472" y="3592752"/>
            <a:ext cx="1909233" cy="1431925"/>
          </a:xfrm>
          <a:prstGeom prst="ellipse">
            <a:avLst/>
          </a:prstGeom>
          <a:solidFill>
            <a:srgbClr val="A1A179">
              <a:alpha val="784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6117504" y="587991"/>
            <a:ext cx="1909233" cy="1431925"/>
          </a:xfrm>
          <a:prstGeom prst="ellipse">
            <a:avLst/>
          </a:prstGeom>
          <a:solidFill>
            <a:srgbClr val="A1A179">
              <a:alpha val="14901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6459054" y="3855260"/>
            <a:ext cx="1909233" cy="1431925"/>
          </a:xfrm>
          <a:prstGeom prst="ellipse">
            <a:avLst/>
          </a:prstGeom>
          <a:solidFill>
            <a:srgbClr val="A1A179">
              <a:alpha val="980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8398204" y="448396"/>
            <a:ext cx="793794" cy="939689"/>
          </a:xfrm>
          <a:custGeom>
            <a:avLst/>
            <a:gdLst/>
            <a:ahLst/>
            <a:cxnLst/>
            <a:rect l="l" t="t" r="r" b="b"/>
            <a:pathLst>
              <a:path w="793794" h="1252918" extrusionOk="0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6350100" y="154884"/>
            <a:ext cx="1041276" cy="780957"/>
          </a:xfrm>
          <a:prstGeom prst="ellipse">
            <a:avLst/>
          </a:pr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6872128" y="1087984"/>
            <a:ext cx="1218253" cy="913690"/>
          </a:xfrm>
          <a:prstGeom prst="ellipse">
            <a:avLst/>
          </a:pr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7219068" y="1537445"/>
            <a:ext cx="1041276" cy="780957"/>
          </a:xfrm>
          <a:prstGeom prst="ellipse">
            <a:avLst/>
          </a:pr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7749416" y="1996226"/>
            <a:ext cx="721308" cy="540981"/>
          </a:xfrm>
          <a:prstGeom prst="ellipse">
            <a:avLst/>
          </a:pr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685054" y="-75732"/>
            <a:ext cx="1193676" cy="523361"/>
          </a:xfrm>
          <a:custGeom>
            <a:avLst/>
            <a:gdLst/>
            <a:ahLst/>
            <a:cxnLst/>
            <a:rect l="l" t="t" r="r" b="b"/>
            <a:pathLst>
              <a:path w="1193676" h="697815" extrusionOk="0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1502638" y="-75732"/>
            <a:ext cx="1029028" cy="344917"/>
          </a:xfrm>
          <a:custGeom>
            <a:avLst/>
            <a:gdLst/>
            <a:ahLst/>
            <a:cxnLst/>
            <a:rect l="l" t="t" r="r" b="b"/>
            <a:pathLst>
              <a:path w="1029028" h="459889" extrusionOk="0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-69624" y="-75732"/>
            <a:ext cx="590263" cy="459217"/>
          </a:xfrm>
          <a:custGeom>
            <a:avLst/>
            <a:gdLst/>
            <a:ahLst/>
            <a:cxnLst/>
            <a:rect l="l" t="t" r="r" b="b"/>
            <a:pathLst>
              <a:path w="590263" h="612289" extrusionOk="0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588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277433" y="3241338"/>
            <a:ext cx="1396887" cy="1047665"/>
          </a:xfrm>
          <a:prstGeom prst="ellipse">
            <a:avLst/>
          </a:prstGeom>
          <a:solidFill>
            <a:srgbClr val="A1A179">
              <a:alpha val="5882"/>
            </a:srgbClr>
          </a:solidFill>
          <a:ln w="177800" cap="rnd" cmpd="sng">
            <a:solidFill>
              <a:srgbClr val="DDDDCF">
                <a:alpha val="392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5792132" y="4867474"/>
            <a:ext cx="1115939" cy="332827"/>
          </a:xfrm>
          <a:custGeom>
            <a:avLst/>
            <a:gdLst/>
            <a:ahLst/>
            <a:cxnLst/>
            <a:rect l="l" t="t" r="r" b="b"/>
            <a:pathLst>
              <a:path w="1115939" h="443769" extrusionOk="0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rgbClr val="A1A179">
              <a:alpha val="5882"/>
            </a:srgbClr>
          </a:solidFill>
          <a:ln w="177800" cap="rnd" cmpd="sng">
            <a:solidFill>
              <a:srgbClr val="DDDDCF">
                <a:alpha val="392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128000" y="4806630"/>
            <a:ext cx="1237019" cy="393671"/>
          </a:xfrm>
          <a:custGeom>
            <a:avLst/>
            <a:gdLst/>
            <a:ahLst/>
            <a:cxnLst/>
            <a:rect l="l" t="t" r="r" b="b"/>
            <a:pathLst>
              <a:path w="1237019" h="524894" extrusionOk="0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rgbClr val="A1A179">
              <a:alpha val="5882"/>
            </a:srgbClr>
          </a:solidFill>
          <a:ln w="177800" cap="rnd" cmpd="sng">
            <a:solidFill>
              <a:srgbClr val="DDDDCF">
                <a:alpha val="392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7577655" y="4806631"/>
            <a:ext cx="1211408" cy="393670"/>
          </a:xfrm>
          <a:custGeom>
            <a:avLst/>
            <a:gdLst/>
            <a:ahLst/>
            <a:cxnLst/>
            <a:rect l="l" t="t" r="r" b="b"/>
            <a:pathLst>
              <a:path w="1211408" h="524893" extrusionOk="0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rgbClr val="A1A179">
              <a:alpha val="5882"/>
            </a:srgbClr>
          </a:solidFill>
          <a:ln w="177800" cap="rnd" cmpd="sng">
            <a:solidFill>
              <a:srgbClr val="DDDDCF">
                <a:alpha val="392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1073" y="3706489"/>
            <a:ext cx="611230" cy="458423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-69625" y="4629427"/>
            <a:ext cx="778097" cy="562742"/>
          </a:xfrm>
          <a:custGeom>
            <a:avLst/>
            <a:gdLst/>
            <a:ahLst/>
            <a:cxnLst/>
            <a:rect l="l" t="t" r="r" b="b"/>
            <a:pathLst>
              <a:path w="778097" h="750322" extrusionOk="0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-69625" y="3868931"/>
            <a:ext cx="563524" cy="673170"/>
          </a:xfrm>
          <a:custGeom>
            <a:avLst/>
            <a:gdLst/>
            <a:ahLst/>
            <a:cxnLst/>
            <a:rect l="l" t="t" r="r" b="b"/>
            <a:pathLst>
              <a:path w="563524" h="897560" extrusionOk="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-25758" y="361790"/>
            <a:ext cx="598416" cy="679278"/>
          </a:xfrm>
          <a:custGeom>
            <a:avLst/>
            <a:gdLst/>
            <a:ahLst/>
            <a:cxnLst/>
            <a:rect l="l" t="t" r="r" b="b"/>
            <a:pathLst>
              <a:path w="598416" h="905704" extrusionOk="0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474209" y="627595"/>
            <a:ext cx="910817" cy="683113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319224" y="1089195"/>
            <a:ext cx="772993" cy="579745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371257" y="1415237"/>
            <a:ext cx="610366" cy="457775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154676" y="1439762"/>
            <a:ext cx="521764" cy="391323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7302517" y="-46282"/>
            <a:ext cx="910818" cy="563125"/>
          </a:xfrm>
          <a:custGeom>
            <a:avLst/>
            <a:gdLst/>
            <a:ahLst/>
            <a:cxnLst/>
            <a:rect l="l" t="t" r="r" b="b"/>
            <a:pathLst>
              <a:path w="910818" h="750833" extrusionOk="0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8718124" y="-46281"/>
            <a:ext cx="473874" cy="459758"/>
          </a:xfrm>
          <a:custGeom>
            <a:avLst/>
            <a:gdLst/>
            <a:ahLst/>
            <a:cxnLst/>
            <a:rect l="l" t="t" r="r" b="b"/>
            <a:pathLst>
              <a:path w="473874" h="613011" extrusionOk="0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7748239" y="212200"/>
            <a:ext cx="1128521" cy="846391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8914718" y="562202"/>
            <a:ext cx="277280" cy="680994"/>
          </a:xfrm>
          <a:custGeom>
            <a:avLst/>
            <a:gdLst/>
            <a:ahLst/>
            <a:cxnLst/>
            <a:rect l="l" t="t" r="r" b="b"/>
            <a:pathLst>
              <a:path w="277280" h="907992" extrusionOk="0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7590871" y="546373"/>
            <a:ext cx="969734" cy="727301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7470041" y="994857"/>
            <a:ext cx="608190" cy="456143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7629942" y="4208571"/>
            <a:ext cx="738345" cy="553759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6972883" y="3931691"/>
            <a:ext cx="738345" cy="553759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494455" y="3696125"/>
            <a:ext cx="738345" cy="553759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8229034" y="4249883"/>
            <a:ext cx="605634" cy="454226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8078232" y="3073382"/>
            <a:ext cx="553549" cy="415162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8411817" y="3793409"/>
            <a:ext cx="553549" cy="415162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688590" y="3592751"/>
            <a:ext cx="503408" cy="415163"/>
          </a:xfrm>
          <a:custGeom>
            <a:avLst/>
            <a:gdLst/>
            <a:ahLst/>
            <a:cxnLst/>
            <a:rect l="l" t="t" r="r" b="b"/>
            <a:pathLst>
              <a:path w="503408" h="553550" extrusionOk="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583172" y="4090667"/>
            <a:ext cx="1909234" cy="1101501"/>
          </a:xfrm>
          <a:custGeom>
            <a:avLst/>
            <a:gdLst/>
            <a:ahLst/>
            <a:cxnLst/>
            <a:rect l="l" t="t" r="r" b="b"/>
            <a:pathLst>
              <a:path w="1909234" h="1468668" extrusionOk="0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rgbClr val="A1A179">
              <a:alpha val="784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8570944" y="2537206"/>
            <a:ext cx="306310" cy="229733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8398204" y="2652073"/>
            <a:ext cx="306310" cy="229733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608408" y="2766373"/>
            <a:ext cx="306310" cy="229733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54677" y="2024197"/>
            <a:ext cx="467627" cy="350720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474208" y="2374916"/>
            <a:ext cx="458770" cy="344078"/>
          </a:xfrm>
          <a:prstGeom prst="ellipse">
            <a:avLst/>
          </a:prstGeom>
          <a:solidFill>
            <a:srgbClr val="96A7CF">
              <a:alpha val="4705"/>
            </a:srgbClr>
          </a:solidFill>
          <a:ln w="127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270259" y="2537207"/>
            <a:ext cx="352045" cy="264034"/>
          </a:xfrm>
          <a:prstGeom prst="ellipse">
            <a:avLst/>
          </a:prstGeom>
          <a:solidFill>
            <a:srgbClr val="96A7CF">
              <a:alpha val="4705"/>
            </a:srgbClr>
          </a:solidFill>
          <a:ln w="63500" cap="rnd" cmpd="sng">
            <a:solidFill>
              <a:srgbClr val="96A7CF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86601" y="1936109"/>
            <a:ext cx="1360441" cy="1431926"/>
          </a:xfrm>
          <a:custGeom>
            <a:avLst/>
            <a:gdLst/>
            <a:ahLst/>
            <a:cxnLst/>
            <a:rect l="l" t="t" r="r" b="b"/>
            <a:pathLst>
              <a:path w="1360441" h="1909234" extrusionOk="0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rgbClr val="A1A179">
              <a:alpha val="7843"/>
            </a:srgbClr>
          </a:solidFill>
          <a:ln w="330200" cap="rnd" cmpd="sng">
            <a:solidFill>
              <a:srgbClr val="96A7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6173124" y="1796562"/>
            <a:ext cx="1218253" cy="913690"/>
          </a:xfrm>
          <a:prstGeom prst="ellipse">
            <a:avLst/>
          </a:prstGeom>
          <a:solidFill>
            <a:srgbClr val="A1A179">
              <a:alpha val="9803"/>
            </a:srgbClr>
          </a:solidFill>
          <a:ln w="177800" cap="rnd" cmpd="sng">
            <a:solidFill>
              <a:srgbClr val="DDDDC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ctrTitle"/>
          </p:nvPr>
        </p:nvSpPr>
        <p:spPr>
          <a:xfrm>
            <a:off x="1486721" y="259550"/>
            <a:ext cx="6453429" cy="19032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9947"/>
              <a:buFont typeface="Georgia"/>
              <a:buNone/>
            </a:pPr>
            <a:r>
              <a:rPr lang="ru" sz="1887" b="1" i="1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ОГКОУ школа № 39</a:t>
            </a:r>
            <a:endParaRPr sz="1887" b="1" i="1">
              <a:solidFill>
                <a:schemeClr val="accent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3C5184"/>
              </a:buClr>
              <a:buSzPct val="100000"/>
              <a:buFont typeface="Georgia"/>
              <a:buNone/>
            </a:pPr>
            <a:r>
              <a:rPr lang="ru" b="1" i="1">
                <a:solidFill>
                  <a:srgbClr val="3C5184"/>
                </a:solidFill>
                <a:latin typeface="Georgia"/>
                <a:ea typeface="Georgia"/>
                <a:cs typeface="Georgia"/>
                <a:sym typeface="Georgia"/>
              </a:rPr>
              <a:t>Приготовление горячего завтрака</a:t>
            </a:r>
            <a:endParaRPr b="1" i="1">
              <a:solidFill>
                <a:srgbClr val="3C518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3156000" y="4383100"/>
            <a:ext cx="2916000" cy="561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" sz="2200" b="1" i="1">
                <a:solidFill>
                  <a:srgbClr val="3C5184"/>
                </a:solidFill>
              </a:rPr>
              <a:t>г.Ульяновск</a:t>
            </a:r>
            <a:endParaRPr sz="2200" b="1" i="1">
              <a:solidFill>
                <a:srgbClr val="3C5184"/>
              </a:solidFill>
            </a:endParaRPr>
          </a:p>
        </p:txBody>
      </p:sp>
      <p:pic>
        <p:nvPicPr>
          <p:cNvPr id="157" name="Google Shape;157;p14" title="DSC_02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7393">
            <a:off x="307503" y="2720173"/>
            <a:ext cx="2613023" cy="19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 descr="Pictur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337" y="2306725"/>
            <a:ext cx="2737325" cy="182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56804">
            <a:off x="6047257" y="2581309"/>
            <a:ext cx="2991596" cy="227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684550" y="132299"/>
            <a:ext cx="7740600" cy="10362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5184"/>
              </a:buClr>
              <a:buSzPct val="111111"/>
              <a:buFont typeface="Times New Roman"/>
              <a:buNone/>
            </a:pPr>
            <a:r>
              <a:rPr lang="ru" b="1" i="1">
                <a:solidFill>
                  <a:srgbClr val="3C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Полезные свойства </a:t>
            </a:r>
            <a:endParaRPr b="1" i="1">
              <a:solidFill>
                <a:srgbClr val="3C51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5184"/>
              </a:buClr>
              <a:buSzPct val="111111"/>
              <a:buFont typeface="Times New Roman"/>
              <a:buNone/>
            </a:pPr>
            <a:r>
              <a:rPr lang="ru" b="1" i="1">
                <a:solidFill>
                  <a:srgbClr val="3C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пшенной каши на молоке</a:t>
            </a:r>
            <a:endParaRPr b="1" i="1">
              <a:solidFill>
                <a:srgbClr val="3C51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250375" y="1253500"/>
            <a:ext cx="5828100" cy="3806100"/>
          </a:xfrm>
          <a:prstGeom prst="rect">
            <a:avLst/>
          </a:prstGeom>
          <a:solidFill>
            <a:srgbClr val="FFE89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Пшенная каша на молоке </a:t>
            </a:r>
            <a:r>
              <a:rPr lang="ru" sz="2200" b="1">
                <a:solidFill>
                  <a:srgbClr val="3C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диетический, питательный продукт, который обеспечивает организм ребенка всеми необходимыми веществами для нормального роста, развития, умственной деятельности и укрепления иммунитета.Богата витаминами группы В и магнием, благодаря чему улучшается функция нервных клеток, способствует повышению концентрации внимания и умственной активности школьников.</a:t>
            </a:r>
            <a:endParaRPr sz="2200" b="1">
              <a:solidFill>
                <a:srgbClr val="3C51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400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486" y="1506458"/>
            <a:ext cx="2229013" cy="165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 descr="Pictur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3138" y="3413111"/>
            <a:ext cx="2386797" cy="158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2586120" y="118411"/>
            <a:ext cx="4518571" cy="673507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5184"/>
              </a:buClr>
              <a:buSzPts val="3200"/>
              <a:buFont typeface="Times New Roman"/>
              <a:buNone/>
            </a:pPr>
            <a:r>
              <a:rPr lang="ru" b="1" i="1">
                <a:solidFill>
                  <a:srgbClr val="3C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Завтрак</a:t>
            </a:r>
            <a:endParaRPr b="1" i="1">
              <a:solidFill>
                <a:srgbClr val="3C51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1"/>
          </p:nvPr>
        </p:nvSpPr>
        <p:spPr>
          <a:xfrm>
            <a:off x="326125" y="939050"/>
            <a:ext cx="4063200" cy="1950300"/>
          </a:xfrm>
          <a:prstGeom prst="rect">
            <a:avLst/>
          </a:prstGeom>
          <a:solidFill>
            <a:srgbClr val="FFE89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595" b="1" i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Каша пшенная на молоке</a:t>
            </a:r>
            <a:endParaRPr sz="1595" b="1" i="1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5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Вязкую кашу готовят на молоке с добавлением воды.Подготовленную крупу всыпают в кипящую жидкость, добавляют сахар и варят периодически помешивая,пока каша не загустеет. Отпускают с прокипяченным сливочным маслом.</a:t>
            </a:r>
            <a:endParaRPr sz="15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59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743025" y="939050"/>
            <a:ext cx="4292700" cy="2141400"/>
          </a:xfrm>
          <a:prstGeom prst="rect">
            <a:avLst/>
          </a:prstGeom>
          <a:solidFill>
            <a:srgbClr val="FFE89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i="1" u="sng">
                <a:solidFill>
                  <a:srgbClr val="D128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Какао на молоке</a:t>
            </a:r>
            <a:endParaRPr sz="1600" b="1" i="1" u="sng">
              <a:solidFill>
                <a:srgbClr val="D128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Какао кладут в посуду смешивают с сахаром,добавляют небольшое количество кипятка и растирают до однородной массы,затем вливают при постепенном помешивании кипяченое горячее молоко,остальной кипяток и доводят до кипения, периодически убирая образовавшуюся пенку.</a:t>
            </a:r>
            <a:endParaRPr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16" title="952e82e1383638daf107da05053cffa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341" y="3170200"/>
            <a:ext cx="3151920" cy="18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 title="73e61392b377a644415a69c712a07c4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50" y="2993950"/>
            <a:ext cx="2964164" cy="19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2586120" y="118411"/>
            <a:ext cx="4518600" cy="6735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5184"/>
              </a:buClr>
              <a:buSzPts val="3200"/>
              <a:buFont typeface="Times New Roman"/>
              <a:buNone/>
            </a:pPr>
            <a:r>
              <a:rPr lang="ru" b="1" i="1">
                <a:solidFill>
                  <a:srgbClr val="3C51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Завтрак</a:t>
            </a:r>
            <a:endParaRPr b="1" i="1">
              <a:solidFill>
                <a:srgbClr val="3C51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5030825" y="1203500"/>
            <a:ext cx="3623400" cy="1413000"/>
          </a:xfrm>
          <a:prstGeom prst="rect">
            <a:avLst/>
          </a:prstGeom>
          <a:solidFill>
            <a:srgbClr val="FFE89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595" b="1" i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Фрукты</a:t>
            </a:r>
            <a:endParaRPr sz="1595" b="1" i="1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6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Перебирают и используют только свежие фрукты без признаков порчи.Перед раздачей тщательно промывают под проточной водой.</a:t>
            </a:r>
            <a:endParaRPr sz="16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 rot="-274">
            <a:off x="832762" y="1203653"/>
            <a:ext cx="3757200" cy="1412700"/>
          </a:xfrm>
          <a:prstGeom prst="rect">
            <a:avLst/>
          </a:prstGeom>
          <a:solidFill>
            <a:srgbClr val="FFE89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i="1" u="sng">
                <a:solidFill>
                  <a:srgbClr val="D128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Бутерброд с маслом на батоне</a:t>
            </a:r>
            <a:endParaRPr sz="1600" b="1" i="1" u="sng">
              <a:solidFill>
                <a:srgbClr val="D128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Хлеб нарезают ломтиком толщиной 1-1,5 см.,масло намазывают тонким слоем. </a:t>
            </a:r>
            <a:endParaRPr sz="16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p17" title="Depositphotos_masl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50" y="2729050"/>
            <a:ext cx="3757200" cy="22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title="яблоки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">
            <a:off x="5030825" y="2682254"/>
            <a:ext cx="3623400" cy="231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709650" y="277100"/>
            <a:ext cx="7724700" cy="6450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11111"/>
              <a:buFont typeface="Times New Roman"/>
              <a:buNone/>
            </a:pPr>
            <a:r>
              <a:rPr lang="ru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Варим пшенную кашу</a:t>
            </a:r>
            <a:endParaRPr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8" title="DSC_02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24" y="1121425"/>
            <a:ext cx="2957225" cy="2129848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18" title="DSC_02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825" y="2853876"/>
            <a:ext cx="3119048" cy="2069699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18" title="DSC_02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150" y="1121424"/>
            <a:ext cx="3048827" cy="1786401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18" title="DSC_023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2425" y="2774750"/>
            <a:ext cx="2791276" cy="2129851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11111"/>
              <a:buFont typeface="Times New Roman"/>
              <a:buNone/>
            </a:pPr>
            <a:r>
              <a:rPr lang="ru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Добавляем сливочное масло в кашу</a:t>
            </a:r>
            <a:endParaRPr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9" title="DSC_0232.jpg"/>
          <p:cNvPicPr preferRelativeResize="0"/>
          <p:nvPr/>
        </p:nvPicPr>
        <p:blipFill rotWithShape="1">
          <a:blip r:embed="rId3">
            <a:alphaModFix/>
          </a:blip>
          <a:srcRect l="19092"/>
          <a:stretch/>
        </p:blipFill>
        <p:spPr>
          <a:xfrm>
            <a:off x="364875" y="1230538"/>
            <a:ext cx="2275400" cy="2364724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19" title="DSC_0235.jpg"/>
          <p:cNvPicPr preferRelativeResize="0"/>
          <p:nvPr/>
        </p:nvPicPr>
        <p:blipFill rotWithShape="1">
          <a:blip r:embed="rId4">
            <a:alphaModFix/>
          </a:blip>
          <a:srcRect r="10192"/>
          <a:stretch/>
        </p:blipFill>
        <p:spPr>
          <a:xfrm>
            <a:off x="2830950" y="1230550"/>
            <a:ext cx="3174050" cy="370475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19" title="DSC_0236.jpg"/>
          <p:cNvPicPr preferRelativeResize="0"/>
          <p:nvPr/>
        </p:nvPicPr>
        <p:blipFill rotWithShape="1">
          <a:blip r:embed="rId5">
            <a:alphaModFix/>
          </a:blip>
          <a:srcRect r="10769"/>
          <a:stretch/>
        </p:blipFill>
        <p:spPr>
          <a:xfrm>
            <a:off x="6195675" y="1230550"/>
            <a:ext cx="2636626" cy="2461898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>
            <a:spLocks noGrp="1"/>
          </p:cNvSpPr>
          <p:nvPr>
            <p:ph type="title"/>
          </p:nvPr>
        </p:nvSpPr>
        <p:spPr>
          <a:xfrm>
            <a:off x="1569027" y="268816"/>
            <a:ext cx="6411191" cy="645000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11111"/>
              <a:buFont typeface="Times New Roman"/>
              <a:buNone/>
            </a:pPr>
            <a:r>
              <a:rPr lang="ru" b="1" i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Приготовление какао на молоке</a:t>
            </a:r>
            <a:endParaRPr b="1" i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277">
            <a:off x="331078" y="1430535"/>
            <a:ext cx="2691866" cy="315538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6" b="9014"/>
          <a:stretch/>
        </p:blipFill>
        <p:spPr>
          <a:xfrm>
            <a:off x="3394541" y="1225731"/>
            <a:ext cx="2502662" cy="323816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" b="16883"/>
          <a:stretch/>
        </p:blipFill>
        <p:spPr>
          <a:xfrm rot="454921">
            <a:off x="6332664" y="1439267"/>
            <a:ext cx="2438253" cy="318907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1600200" y="279375"/>
            <a:ext cx="6431973" cy="1248089"/>
          </a:xfrm>
          <a:prstGeom prst="rect">
            <a:avLst/>
          </a:prstGeom>
          <a:solidFill>
            <a:srgbClr val="FFDD5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" sz="3500" b="1" i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Вкусный завтрак готов!</a:t>
            </a:r>
            <a:endParaRPr sz="3500" b="1" i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" sz="3500" b="1" i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Приятного аппетита!</a:t>
            </a:r>
            <a:endParaRPr sz="3500" b="1" i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23" title="DSC_02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75" y="2866697"/>
            <a:ext cx="2795182" cy="1991442"/>
          </a:xfrm>
          <a:prstGeom prst="rect">
            <a:avLst/>
          </a:prstGeom>
          <a:noFill/>
          <a:ln w="381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23" title="1674297522_flomaster_club_p_risunok_shkolnaya_stolovaya_vkontakte_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4337">
            <a:off x="7029725" y="1168439"/>
            <a:ext cx="1734921" cy="1229966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94" y="2866697"/>
            <a:ext cx="2722418" cy="212328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52" y="1783422"/>
            <a:ext cx="2796569" cy="199670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190</Words>
  <Application>Microsoft Office PowerPoint</Application>
  <PresentationFormat>Экран (16:9)</PresentationFormat>
  <Paragraphs>21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Summer</vt:lpstr>
      <vt:lpstr>ОГКОУ школа № 39 Приготовление горячего завтрака</vt:lpstr>
      <vt:lpstr>Полезные свойства  пшенной каши на молоке</vt:lpstr>
      <vt:lpstr>Завтрак</vt:lpstr>
      <vt:lpstr>Завтрак</vt:lpstr>
      <vt:lpstr>Варим пшенную кашу</vt:lpstr>
      <vt:lpstr>Добавляем сливочное масло в кашу</vt:lpstr>
      <vt:lpstr>Приготовление какао на молоке</vt:lpstr>
      <vt:lpstr>Вкусный завтрак готов! 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ОГКОУ школа № 39 Приготовление горячего завтрака</dc:title>
  <cp:lastModifiedBy>5</cp:lastModifiedBy>
  <cp:revision>3</cp:revision>
  <dcterms:modified xsi:type="dcterms:W3CDTF">2025-04-30T06:16:46Z</dcterms:modified>
</cp:coreProperties>
</file>