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9" r:id="rId4"/>
    <p:sldId id="270" r:id="rId5"/>
    <p:sldId id="271" r:id="rId6"/>
    <p:sldId id="258" r:id="rId7"/>
    <p:sldId id="272" r:id="rId8"/>
    <p:sldId id="266" r:id="rId9"/>
    <p:sldId id="273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>
        <p:scale>
          <a:sx n="53" d="100"/>
          <a:sy n="53" d="100"/>
        </p:scale>
        <p:origin x="-129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3;&#1091;&#1075;&#1091;&#1085;&#1086;&#1074;&#1072;%20&#1054;%20&#1042;\Desktop\&#1050;%20&#1082;&#1086;&#1085;&#1092;&#1077;&#1088;&#1077;&#1085;&#1094;&#1080;&#1080;%202022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Лист1!$F$10</c:f>
              <c:strCache>
                <c:ptCount val="1"/>
                <c:pt idx="0">
                  <c:v>Качество знаний (%)</c:v>
                </c:pt>
              </c:strCache>
            </c:strRef>
          </c:tx>
          <c:cat>
            <c:strRef>
              <c:f>Лист1!$G$9:$I$9</c:f>
              <c:strCache>
                <c:ptCount val="3"/>
                <c:pt idx="0">
                  <c:v>2019-2020 учебный год</c:v>
                </c:pt>
                <c:pt idx="1">
                  <c:v>2020-2021 учебный год</c:v>
                </c:pt>
                <c:pt idx="2">
                  <c:v>2021-2022 учебный год</c:v>
                </c:pt>
              </c:strCache>
            </c:strRef>
          </c:cat>
          <c:val>
            <c:numRef>
              <c:f>Лист1!$G$10:$I$10</c:f>
              <c:numCache>
                <c:formatCode>General</c:formatCode>
                <c:ptCount val="3"/>
                <c:pt idx="0">
                  <c:v>59</c:v>
                </c:pt>
                <c:pt idx="1">
                  <c:v>60</c:v>
                </c:pt>
                <c:pt idx="2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Лист1!$F$11</c:f>
              <c:strCache>
                <c:ptCount val="1"/>
                <c:pt idx="0">
                  <c:v>Средний уровень обученности (%)</c:v>
                </c:pt>
              </c:strCache>
            </c:strRef>
          </c:tx>
          <c:cat>
            <c:strRef>
              <c:f>Лист1!$G$9:$I$9</c:f>
              <c:strCache>
                <c:ptCount val="3"/>
                <c:pt idx="0">
                  <c:v>2019-2020 учебный год</c:v>
                </c:pt>
                <c:pt idx="1">
                  <c:v>2020-2021 учебный год</c:v>
                </c:pt>
                <c:pt idx="2">
                  <c:v>2021-2022 учебный год</c:v>
                </c:pt>
              </c:strCache>
            </c:strRef>
          </c:cat>
          <c:val>
            <c:numRef>
              <c:f>Лист1!$G$11:$I$11</c:f>
              <c:numCache>
                <c:formatCode>General</c:formatCode>
                <c:ptCount val="3"/>
                <c:pt idx="0">
                  <c:v>57</c:v>
                </c:pt>
                <c:pt idx="1">
                  <c:v>59</c:v>
                </c:pt>
                <c:pt idx="2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Лист1!$F$12</c:f>
              <c:strCache>
                <c:ptCount val="1"/>
                <c:pt idx="0">
                  <c:v>Успеваемость (%)</c:v>
                </c:pt>
              </c:strCache>
            </c:strRef>
          </c:tx>
          <c:cat>
            <c:strRef>
              <c:f>Лист1!$G$9:$I$9</c:f>
              <c:strCache>
                <c:ptCount val="3"/>
                <c:pt idx="0">
                  <c:v>2019-2020 учебный год</c:v>
                </c:pt>
                <c:pt idx="1">
                  <c:v>2020-2021 учебный год</c:v>
                </c:pt>
                <c:pt idx="2">
                  <c:v>2021-2022 учебный год</c:v>
                </c:pt>
              </c:strCache>
            </c:strRef>
          </c:cat>
          <c:val>
            <c:numRef>
              <c:f>Лист1!$G$12:$I$12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axId val="69345664"/>
        <c:axId val="69347200"/>
      </c:barChart>
      <c:catAx>
        <c:axId val="69345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9347200"/>
        <c:crosses val="autoZero"/>
        <c:auto val="1"/>
        <c:lblAlgn val="ctr"/>
        <c:lblOffset val="100"/>
      </c:catAx>
      <c:valAx>
        <c:axId val="69347200"/>
        <c:scaling>
          <c:orientation val="minMax"/>
        </c:scaling>
        <c:axPos val="l"/>
        <c:majorGridlines/>
        <c:numFmt formatCode="General" sourceLinked="1"/>
        <c:tickLblPos val="nextTo"/>
        <c:crossAx val="69345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1660454727581211"/>
          <c:y val="0.2734334002207896"/>
          <c:w val="0.17689934442161628"/>
          <c:h val="0.51819903999219341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0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2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4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50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6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06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464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379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703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50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5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23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7" Type="http://schemas.openxmlformats.org/officeDocument/2006/relationships/image" Target="../media/image8.svg"/><Relationship Id="rId12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2.svg"/><Relationship Id="rId15" Type="http://schemas.openxmlformats.org/officeDocument/2006/relationships/image" Target="../media/image9.jpe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jpeg"/><Relationship Id="rId7" Type="http://schemas.openxmlformats.org/officeDocument/2006/relationships/image" Target="../media/image8.svg"/><Relationship Id="rId12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2.sv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jpeg"/><Relationship Id="rId7" Type="http://schemas.openxmlformats.org/officeDocument/2006/relationships/image" Target="../media/image8.sv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2.sv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jpeg"/><Relationship Id="rId7" Type="http://schemas.openxmlformats.org/officeDocument/2006/relationships/image" Target="../media/image8.svg"/><Relationship Id="rId12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2.sv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4000"/>
            <a:ext cx="7536000" cy="5985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 </a:t>
            </a:r>
            <a:b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обновлении его содержания и условий </a:t>
            </a:r>
            <a:b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Пронина Е.В.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директор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ОГКОУ «Школа-интернат №87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84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pic>
        <p:nvPicPr>
          <p:cNvPr id="8194" name="Picture 2" descr="https://supersmeh.ru/wp-content/uploads/a/3/4/a348afce5a77bf523eb7b488d470373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64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4E8BAE3-A1C8-4AE7-A304-1D3BC95162C1}"/>
              </a:ext>
            </a:extLst>
          </p:cNvPr>
          <p:cNvSpPr txBox="1"/>
          <p:nvPr/>
        </p:nvSpPr>
        <p:spPr>
          <a:xfrm>
            <a:off x="7594983" y="2300910"/>
            <a:ext cx="1204295" cy="72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DE5AF6-E451-4EE8-8C46-51083C974E44}"/>
              </a:ext>
            </a:extLst>
          </p:cNvPr>
          <p:cNvSpPr txBox="1"/>
          <p:nvPr/>
        </p:nvSpPr>
        <p:spPr>
          <a:xfrm>
            <a:off x="7839874" y="2735922"/>
            <a:ext cx="712715" cy="72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7487945-CF76-4E47-9F1A-87125FE44400}"/>
              </a:ext>
            </a:extLst>
          </p:cNvPr>
          <p:cNvSpPr txBox="1"/>
          <p:nvPr/>
        </p:nvSpPr>
        <p:spPr>
          <a:xfrm>
            <a:off x="5426771" y="4777370"/>
            <a:ext cx="1110517" cy="66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8D45DBC-F4E1-4CC7-8E19-E4AB7A1D90D8}"/>
              </a:ext>
            </a:extLst>
          </p:cNvPr>
          <p:cNvSpPr txBox="1"/>
          <p:nvPr/>
        </p:nvSpPr>
        <p:spPr>
          <a:xfrm>
            <a:off x="5649872" y="5166022"/>
            <a:ext cx="664314" cy="66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1AF7C5E-4C21-4458-872B-823A66CC9A3F}"/>
              </a:ext>
            </a:extLst>
          </p:cNvPr>
          <p:cNvSpPr txBox="1"/>
          <p:nvPr/>
        </p:nvSpPr>
        <p:spPr>
          <a:xfrm>
            <a:off x="3766338" y="2280636"/>
            <a:ext cx="1016739" cy="60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3CF4450-5D21-49C4-895A-0FBF3671D294}"/>
              </a:ext>
            </a:extLst>
          </p:cNvPr>
          <p:cNvSpPr txBox="1"/>
          <p:nvPr/>
        </p:nvSpPr>
        <p:spPr>
          <a:xfrm>
            <a:off x="3964396" y="2667325"/>
            <a:ext cx="615912" cy="60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48536B9-1EF3-47FE-AD38-4C9213CC0B27}"/>
              </a:ext>
            </a:extLst>
          </p:cNvPr>
          <p:cNvSpPr txBox="1"/>
          <p:nvPr/>
        </p:nvSpPr>
        <p:spPr>
          <a:xfrm>
            <a:off x="1789767" y="4414519"/>
            <a:ext cx="924472" cy="551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B1BD209-63F3-4707-B965-9E783C1C1765}"/>
              </a:ext>
            </a:extLst>
          </p:cNvPr>
          <p:cNvSpPr txBox="1"/>
          <p:nvPr/>
        </p:nvSpPr>
        <p:spPr>
          <a:xfrm>
            <a:off x="1968247" y="4750806"/>
            <a:ext cx="567510" cy="551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64F3815-2F70-4D17-9C66-340DED186B76}"/>
              </a:ext>
            </a:extLst>
          </p:cNvPr>
          <p:cNvSpPr txBox="1"/>
          <p:nvPr/>
        </p:nvSpPr>
        <p:spPr>
          <a:xfrm>
            <a:off x="478690" y="2984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5A2C28D-280D-4148-A79A-82D6B22B87A0}"/>
              </a:ext>
            </a:extLst>
          </p:cNvPr>
          <p:cNvSpPr txBox="1"/>
          <p:nvPr/>
        </p:nvSpPr>
        <p:spPr>
          <a:xfrm>
            <a:off x="608322" y="3224001"/>
            <a:ext cx="20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</a:t>
            </a:r>
            <a:r>
              <a:rPr lang="en-US" sz="1400" dirty="0" smtClean="0">
                <a:solidFill>
                  <a:schemeClr val="bg1"/>
                </a:solidFill>
              </a:rPr>
              <a:t>sit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0941889-BE9F-4086-8518-D141474D56EC}"/>
              </a:ext>
            </a:extLst>
          </p:cNvPr>
          <p:cNvSpPr txBox="1"/>
          <p:nvPr/>
        </p:nvSpPr>
        <p:spPr>
          <a:xfrm>
            <a:off x="816483" y="2958372"/>
            <a:ext cx="1636732" cy="29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Lorem ipsum </a:t>
            </a:r>
            <a:endParaRPr lang="ru-RU" sz="14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3C393B6-8183-4800-B97E-278F8CA05592}"/>
              </a:ext>
            </a:extLst>
          </p:cNvPr>
          <p:cNvSpPr txBox="1"/>
          <p:nvPr/>
        </p:nvSpPr>
        <p:spPr>
          <a:xfrm>
            <a:off x="2307782" y="3886840"/>
            <a:ext cx="205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</a:t>
            </a:r>
            <a:r>
              <a:rPr lang="en-US" sz="1600" dirty="0" smtClean="0">
                <a:solidFill>
                  <a:schemeClr val="bg1"/>
                </a:solidFill>
              </a:rPr>
              <a:t>sit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5665CD2-1A3D-4BDA-8047-1150385BE921}"/>
              </a:ext>
            </a:extLst>
          </p:cNvPr>
          <p:cNvSpPr txBox="1"/>
          <p:nvPr/>
        </p:nvSpPr>
        <p:spPr>
          <a:xfrm>
            <a:off x="2493782" y="3675323"/>
            <a:ext cx="1636732" cy="319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 </a:t>
            </a:r>
            <a:endParaRPr lang="ru-RU" sz="16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9250709-F262-41C6-A1E3-A5C604063DF6}"/>
              </a:ext>
            </a:extLst>
          </p:cNvPr>
          <p:cNvSpPr txBox="1"/>
          <p:nvPr/>
        </p:nvSpPr>
        <p:spPr>
          <a:xfrm>
            <a:off x="4749998" y="2426624"/>
            <a:ext cx="1636732" cy="34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/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17198210-4BCA-4921-9869-875705EC8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12299" y="1951187"/>
            <a:ext cx="475562" cy="475562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E6A6C05-4EDA-481E-8217-22A334F32956}"/>
              </a:ext>
            </a:extLst>
          </p:cNvPr>
          <p:cNvSpPr txBox="1"/>
          <p:nvPr/>
        </p:nvSpPr>
        <p:spPr>
          <a:xfrm>
            <a:off x="6832482" y="4085193"/>
            <a:ext cx="1636732" cy="37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Lorem ipsum </a:t>
            </a:r>
            <a:endParaRPr lang="ru-RU" sz="2000" b="1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28C06D9-3412-444C-A87B-13E68DB360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64456" y="3516428"/>
            <a:ext cx="509531" cy="50953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6674EF3-588E-4F86-8FE2-9A1728D707EE}"/>
              </a:ext>
            </a:extLst>
          </p:cNvPr>
          <p:cNvSpPr txBox="1"/>
          <p:nvPr/>
        </p:nvSpPr>
        <p:spPr>
          <a:xfrm>
            <a:off x="9051654" y="2221792"/>
            <a:ext cx="1911724" cy="43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Lorem ipsum </a:t>
            </a:r>
            <a:endParaRPr lang="ru-RU" sz="2400" b="1" dirty="0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5C929930-7954-4ADE-A2D0-C9DAACB755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752750" y="1632400"/>
            <a:ext cx="543499" cy="5434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11574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Учебные кабинеты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цикла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Чугунова О В\Desktop\ЗАМ\21-22 учебный год\НАЦПРОЕКТ\Доброшкола конкурс\доброшкола фото профессион\DSC_658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1000" y="1314000"/>
            <a:ext cx="4365000" cy="2565000"/>
          </a:xfrm>
          <a:prstGeom prst="rect">
            <a:avLst/>
          </a:prstGeom>
          <a:noFill/>
        </p:spPr>
      </p:pic>
      <p:pic>
        <p:nvPicPr>
          <p:cNvPr id="1027" name="Picture 3" descr="C:\Users\Чугунова О В\Desktop\ЗАМ\21-22 учебный год\НАЦПРОЕКТ\Доброшкола конкурс\доброшкола фото профессион\DSC_655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6000" y="1269000"/>
            <a:ext cx="4815296" cy="2700000"/>
          </a:xfrm>
          <a:prstGeom prst="rect">
            <a:avLst/>
          </a:prstGeom>
          <a:noFill/>
        </p:spPr>
      </p:pic>
      <p:pic>
        <p:nvPicPr>
          <p:cNvPr id="1031" name="Picture 7" descr="C:\Users\Чугунова О В\Desktop\ЗАМ\21-22 учебный год\НАЦПРОЕКТ\Доброшкола конкурс\доброшкола фото профессион\DSC_658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56000" y="4194000"/>
            <a:ext cx="4209000" cy="2327492"/>
          </a:xfrm>
          <a:prstGeom prst="rect">
            <a:avLst/>
          </a:prstGeom>
          <a:noFill/>
        </p:spPr>
      </p:pic>
      <p:pic>
        <p:nvPicPr>
          <p:cNvPr id="1034" name="Picture 10" descr="C:\Users\Чугунова О В\Desktop\ЗАМ\21-22 учебный год\НАЦПРОЕКТ\Доброшкола конкурс\доброшкола фото профессион\DSC_655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06000" y="4194000"/>
            <a:ext cx="4680000" cy="224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66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4E8BAE3-A1C8-4AE7-A304-1D3BC95162C1}"/>
              </a:ext>
            </a:extLst>
          </p:cNvPr>
          <p:cNvSpPr txBox="1"/>
          <p:nvPr/>
        </p:nvSpPr>
        <p:spPr>
          <a:xfrm>
            <a:off x="7594983" y="2300910"/>
            <a:ext cx="1204295" cy="72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DE5AF6-E451-4EE8-8C46-51083C974E44}"/>
              </a:ext>
            </a:extLst>
          </p:cNvPr>
          <p:cNvSpPr txBox="1"/>
          <p:nvPr/>
        </p:nvSpPr>
        <p:spPr>
          <a:xfrm>
            <a:off x="7839874" y="2735922"/>
            <a:ext cx="712715" cy="72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7487945-CF76-4E47-9F1A-87125FE44400}"/>
              </a:ext>
            </a:extLst>
          </p:cNvPr>
          <p:cNvSpPr txBox="1"/>
          <p:nvPr/>
        </p:nvSpPr>
        <p:spPr>
          <a:xfrm>
            <a:off x="5426771" y="4777370"/>
            <a:ext cx="1110517" cy="66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8D45DBC-F4E1-4CC7-8E19-E4AB7A1D90D8}"/>
              </a:ext>
            </a:extLst>
          </p:cNvPr>
          <p:cNvSpPr txBox="1"/>
          <p:nvPr/>
        </p:nvSpPr>
        <p:spPr>
          <a:xfrm>
            <a:off x="5649872" y="5166022"/>
            <a:ext cx="664314" cy="66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1AF7C5E-4C21-4458-872B-823A66CC9A3F}"/>
              </a:ext>
            </a:extLst>
          </p:cNvPr>
          <p:cNvSpPr txBox="1"/>
          <p:nvPr/>
        </p:nvSpPr>
        <p:spPr>
          <a:xfrm>
            <a:off x="3766338" y="2280636"/>
            <a:ext cx="1016739" cy="60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3CF4450-5D21-49C4-895A-0FBF3671D294}"/>
              </a:ext>
            </a:extLst>
          </p:cNvPr>
          <p:cNvSpPr txBox="1"/>
          <p:nvPr/>
        </p:nvSpPr>
        <p:spPr>
          <a:xfrm>
            <a:off x="3964396" y="2667325"/>
            <a:ext cx="615912" cy="60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48536B9-1EF3-47FE-AD38-4C9213CC0B27}"/>
              </a:ext>
            </a:extLst>
          </p:cNvPr>
          <p:cNvSpPr txBox="1"/>
          <p:nvPr/>
        </p:nvSpPr>
        <p:spPr>
          <a:xfrm>
            <a:off x="1789767" y="4414519"/>
            <a:ext cx="924472" cy="551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B1BD209-63F3-4707-B965-9E783C1C1765}"/>
              </a:ext>
            </a:extLst>
          </p:cNvPr>
          <p:cNvSpPr txBox="1"/>
          <p:nvPr/>
        </p:nvSpPr>
        <p:spPr>
          <a:xfrm>
            <a:off x="1968247" y="4750806"/>
            <a:ext cx="567510" cy="551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64F3815-2F70-4D17-9C66-340DED186B76}"/>
              </a:ext>
            </a:extLst>
          </p:cNvPr>
          <p:cNvSpPr txBox="1"/>
          <p:nvPr/>
        </p:nvSpPr>
        <p:spPr>
          <a:xfrm>
            <a:off x="478690" y="2984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5A2C28D-280D-4148-A79A-82D6B22B87A0}"/>
              </a:ext>
            </a:extLst>
          </p:cNvPr>
          <p:cNvSpPr txBox="1"/>
          <p:nvPr/>
        </p:nvSpPr>
        <p:spPr>
          <a:xfrm>
            <a:off x="608322" y="3224001"/>
            <a:ext cx="20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</a:t>
            </a:r>
            <a:r>
              <a:rPr lang="en-US" sz="1400" dirty="0" smtClean="0">
                <a:solidFill>
                  <a:schemeClr val="bg1"/>
                </a:solidFill>
              </a:rPr>
              <a:t>sit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0941889-BE9F-4086-8518-D141474D56EC}"/>
              </a:ext>
            </a:extLst>
          </p:cNvPr>
          <p:cNvSpPr txBox="1"/>
          <p:nvPr/>
        </p:nvSpPr>
        <p:spPr>
          <a:xfrm>
            <a:off x="816483" y="2958372"/>
            <a:ext cx="1636732" cy="29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Lorem ipsum </a:t>
            </a:r>
            <a:endParaRPr lang="ru-RU" sz="14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3C393B6-8183-4800-B97E-278F8CA05592}"/>
              </a:ext>
            </a:extLst>
          </p:cNvPr>
          <p:cNvSpPr txBox="1"/>
          <p:nvPr/>
        </p:nvSpPr>
        <p:spPr>
          <a:xfrm>
            <a:off x="2307782" y="3886840"/>
            <a:ext cx="205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</a:t>
            </a:r>
            <a:r>
              <a:rPr lang="en-US" sz="1600" dirty="0" smtClean="0">
                <a:solidFill>
                  <a:schemeClr val="bg1"/>
                </a:solidFill>
              </a:rPr>
              <a:t>sit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5665CD2-1A3D-4BDA-8047-1150385BE921}"/>
              </a:ext>
            </a:extLst>
          </p:cNvPr>
          <p:cNvSpPr txBox="1"/>
          <p:nvPr/>
        </p:nvSpPr>
        <p:spPr>
          <a:xfrm>
            <a:off x="2493782" y="3675323"/>
            <a:ext cx="1636732" cy="319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 </a:t>
            </a:r>
            <a:endParaRPr lang="ru-RU" sz="16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9250709-F262-41C6-A1E3-A5C604063DF6}"/>
              </a:ext>
            </a:extLst>
          </p:cNvPr>
          <p:cNvSpPr txBox="1"/>
          <p:nvPr/>
        </p:nvSpPr>
        <p:spPr>
          <a:xfrm>
            <a:off x="4749998" y="2426624"/>
            <a:ext cx="1636732" cy="34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/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17198210-4BCA-4921-9869-875705EC8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12299" y="1951187"/>
            <a:ext cx="475562" cy="475562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E6A6C05-4EDA-481E-8217-22A334F32956}"/>
              </a:ext>
            </a:extLst>
          </p:cNvPr>
          <p:cNvSpPr txBox="1"/>
          <p:nvPr/>
        </p:nvSpPr>
        <p:spPr>
          <a:xfrm>
            <a:off x="6832482" y="4085193"/>
            <a:ext cx="1636732" cy="37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Lorem ipsum </a:t>
            </a:r>
            <a:endParaRPr lang="ru-RU" sz="2000" b="1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28C06D9-3412-444C-A87B-13E68DB360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64456" y="3516428"/>
            <a:ext cx="509531" cy="50953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6674EF3-588E-4F86-8FE2-9A1728D707EE}"/>
              </a:ext>
            </a:extLst>
          </p:cNvPr>
          <p:cNvSpPr txBox="1"/>
          <p:nvPr/>
        </p:nvSpPr>
        <p:spPr>
          <a:xfrm>
            <a:off x="9051654" y="2221792"/>
            <a:ext cx="1911724" cy="43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Lorem ipsum </a:t>
            </a:r>
            <a:endParaRPr lang="ru-RU" sz="2400" b="1" dirty="0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5C929930-7954-4ADE-A2D0-C9DAACB755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752750" y="1632400"/>
            <a:ext cx="543499" cy="5434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11574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учителя-дефектолога (сурдопедагога)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Чугунова О В\Desktop\ЗАМ\21-22 учебный год\НАЦПРОЕКТ\Доброшкола конкурс\доброшкола фото профессион\DSC_648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001" y="1269000"/>
            <a:ext cx="6795000" cy="4860000"/>
          </a:xfrm>
          <a:prstGeom prst="rect">
            <a:avLst/>
          </a:prstGeom>
          <a:noFill/>
        </p:spPr>
      </p:pic>
      <p:pic>
        <p:nvPicPr>
          <p:cNvPr id="2051" name="Picture 3" descr="C:\Users\Чугунова О В\Desktop\ЗАМ\21-22 учебный год\НАЦПРОЕКТ\Доброшкола конкурс\доброшкола фото профессион\DSC_65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6000" y="1359000"/>
            <a:ext cx="4449044" cy="2520000"/>
          </a:xfrm>
          <a:prstGeom prst="rect">
            <a:avLst/>
          </a:prstGeom>
          <a:noFill/>
        </p:spPr>
      </p:pic>
      <p:pic>
        <p:nvPicPr>
          <p:cNvPr id="2052" name="Picture 4" descr="C:\Users\Чугунова О В\Desktop\ЗАМ\21-22 учебный год\НАЦПРОЕКТ\Доброшкола конкурс\доброшкола фото профессион\DSC_650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6000" y="3969001"/>
            <a:ext cx="4431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66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4E8BAE3-A1C8-4AE7-A304-1D3BC95162C1}"/>
              </a:ext>
            </a:extLst>
          </p:cNvPr>
          <p:cNvSpPr txBox="1"/>
          <p:nvPr/>
        </p:nvSpPr>
        <p:spPr>
          <a:xfrm>
            <a:off x="7594983" y="2300910"/>
            <a:ext cx="1204295" cy="72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DE5AF6-E451-4EE8-8C46-51083C974E44}"/>
              </a:ext>
            </a:extLst>
          </p:cNvPr>
          <p:cNvSpPr txBox="1"/>
          <p:nvPr/>
        </p:nvSpPr>
        <p:spPr>
          <a:xfrm>
            <a:off x="7839874" y="2735922"/>
            <a:ext cx="712715" cy="72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7487945-CF76-4E47-9F1A-87125FE44400}"/>
              </a:ext>
            </a:extLst>
          </p:cNvPr>
          <p:cNvSpPr txBox="1"/>
          <p:nvPr/>
        </p:nvSpPr>
        <p:spPr>
          <a:xfrm>
            <a:off x="5426771" y="4777370"/>
            <a:ext cx="1110517" cy="66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8D45DBC-F4E1-4CC7-8E19-E4AB7A1D90D8}"/>
              </a:ext>
            </a:extLst>
          </p:cNvPr>
          <p:cNvSpPr txBox="1"/>
          <p:nvPr/>
        </p:nvSpPr>
        <p:spPr>
          <a:xfrm>
            <a:off x="5649872" y="5166022"/>
            <a:ext cx="664314" cy="66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1AF7C5E-4C21-4458-872B-823A66CC9A3F}"/>
              </a:ext>
            </a:extLst>
          </p:cNvPr>
          <p:cNvSpPr txBox="1"/>
          <p:nvPr/>
        </p:nvSpPr>
        <p:spPr>
          <a:xfrm>
            <a:off x="3766338" y="2280636"/>
            <a:ext cx="1016739" cy="60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3CF4450-5D21-49C4-895A-0FBF3671D294}"/>
              </a:ext>
            </a:extLst>
          </p:cNvPr>
          <p:cNvSpPr txBox="1"/>
          <p:nvPr/>
        </p:nvSpPr>
        <p:spPr>
          <a:xfrm>
            <a:off x="3964396" y="2667325"/>
            <a:ext cx="615912" cy="60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48536B9-1EF3-47FE-AD38-4C9213CC0B27}"/>
              </a:ext>
            </a:extLst>
          </p:cNvPr>
          <p:cNvSpPr txBox="1"/>
          <p:nvPr/>
        </p:nvSpPr>
        <p:spPr>
          <a:xfrm>
            <a:off x="1789767" y="4414519"/>
            <a:ext cx="924472" cy="551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B1BD209-63F3-4707-B965-9E783C1C1765}"/>
              </a:ext>
            </a:extLst>
          </p:cNvPr>
          <p:cNvSpPr txBox="1"/>
          <p:nvPr/>
        </p:nvSpPr>
        <p:spPr>
          <a:xfrm>
            <a:off x="1968247" y="4750806"/>
            <a:ext cx="567510" cy="551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64F3815-2F70-4D17-9C66-340DED186B76}"/>
              </a:ext>
            </a:extLst>
          </p:cNvPr>
          <p:cNvSpPr txBox="1"/>
          <p:nvPr/>
        </p:nvSpPr>
        <p:spPr>
          <a:xfrm>
            <a:off x="478690" y="2984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5A2C28D-280D-4148-A79A-82D6B22B87A0}"/>
              </a:ext>
            </a:extLst>
          </p:cNvPr>
          <p:cNvSpPr txBox="1"/>
          <p:nvPr/>
        </p:nvSpPr>
        <p:spPr>
          <a:xfrm>
            <a:off x="608322" y="3224001"/>
            <a:ext cx="20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</a:t>
            </a:r>
            <a:r>
              <a:rPr lang="en-US" sz="1400" dirty="0" smtClean="0">
                <a:solidFill>
                  <a:schemeClr val="bg1"/>
                </a:solidFill>
              </a:rPr>
              <a:t>sit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0941889-BE9F-4086-8518-D141474D56EC}"/>
              </a:ext>
            </a:extLst>
          </p:cNvPr>
          <p:cNvSpPr txBox="1"/>
          <p:nvPr/>
        </p:nvSpPr>
        <p:spPr>
          <a:xfrm>
            <a:off x="816483" y="2958372"/>
            <a:ext cx="1636732" cy="29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Lorem ipsum </a:t>
            </a:r>
            <a:endParaRPr lang="ru-RU" sz="14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3C393B6-8183-4800-B97E-278F8CA05592}"/>
              </a:ext>
            </a:extLst>
          </p:cNvPr>
          <p:cNvSpPr txBox="1"/>
          <p:nvPr/>
        </p:nvSpPr>
        <p:spPr>
          <a:xfrm>
            <a:off x="2307782" y="3886840"/>
            <a:ext cx="205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</a:t>
            </a:r>
            <a:r>
              <a:rPr lang="en-US" sz="1600" dirty="0" smtClean="0">
                <a:solidFill>
                  <a:schemeClr val="bg1"/>
                </a:solidFill>
              </a:rPr>
              <a:t>sit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5665CD2-1A3D-4BDA-8047-1150385BE921}"/>
              </a:ext>
            </a:extLst>
          </p:cNvPr>
          <p:cNvSpPr txBox="1"/>
          <p:nvPr/>
        </p:nvSpPr>
        <p:spPr>
          <a:xfrm>
            <a:off x="2493782" y="3675323"/>
            <a:ext cx="1636732" cy="319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 </a:t>
            </a:r>
            <a:endParaRPr lang="ru-RU" sz="16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9250709-F262-41C6-A1E3-A5C604063DF6}"/>
              </a:ext>
            </a:extLst>
          </p:cNvPr>
          <p:cNvSpPr txBox="1"/>
          <p:nvPr/>
        </p:nvSpPr>
        <p:spPr>
          <a:xfrm>
            <a:off x="4749998" y="2426624"/>
            <a:ext cx="1636732" cy="34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/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17198210-4BCA-4921-9869-875705EC8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12299" y="1951187"/>
            <a:ext cx="475562" cy="475562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E6A6C05-4EDA-481E-8217-22A334F32956}"/>
              </a:ext>
            </a:extLst>
          </p:cNvPr>
          <p:cNvSpPr txBox="1"/>
          <p:nvPr/>
        </p:nvSpPr>
        <p:spPr>
          <a:xfrm>
            <a:off x="6832482" y="4085193"/>
            <a:ext cx="1636732" cy="37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Lorem ipsum </a:t>
            </a:r>
            <a:endParaRPr lang="ru-RU" sz="2000" b="1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28C06D9-3412-444C-A87B-13E68DB360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64456" y="3516428"/>
            <a:ext cx="509531" cy="50953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6674EF3-588E-4F86-8FE2-9A1728D707EE}"/>
              </a:ext>
            </a:extLst>
          </p:cNvPr>
          <p:cNvSpPr txBox="1"/>
          <p:nvPr/>
        </p:nvSpPr>
        <p:spPr>
          <a:xfrm>
            <a:off x="9051654" y="2221792"/>
            <a:ext cx="1911724" cy="43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Lorem ipsum </a:t>
            </a:r>
            <a:endParaRPr lang="ru-RU" sz="2400" b="1" dirty="0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5C929930-7954-4ADE-A2D0-C9DAACB755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752750" y="1632400"/>
            <a:ext cx="543499" cy="5434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11574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Мастерская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«Картонажно-переплётное дело»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Чугунова О В\Desktop\ЗАМ\21-22 учебный год\НАЦПРОЕКТ\Доброшкола конкурс\доброшкола фото профессион\DSC_65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001" y="1494000"/>
            <a:ext cx="6794999" cy="4815000"/>
          </a:xfrm>
          <a:prstGeom prst="rect">
            <a:avLst/>
          </a:prstGeom>
          <a:noFill/>
        </p:spPr>
      </p:pic>
      <p:pic>
        <p:nvPicPr>
          <p:cNvPr id="3075" name="Picture 3" descr="C:\Users\Чугунова О В\Desktop\ЗАМ\21-22 учебный год\НАЦПРОЕКТ\Доброшкола конкурс\доброшкола фото профессион\DSC_653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81000" y="1584000"/>
            <a:ext cx="4320000" cy="2295000"/>
          </a:xfrm>
          <a:prstGeom prst="rect">
            <a:avLst/>
          </a:prstGeom>
          <a:noFill/>
        </p:spPr>
      </p:pic>
      <p:pic>
        <p:nvPicPr>
          <p:cNvPr id="3076" name="Picture 4" descr="C:\Users\Чугунова О В\Desktop\ЗАМ\21-22 учебный год\НАЦПРОЕКТ\Доброшкола конкурс\доброшкола фото профессион\DSC_653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6000" y="4014000"/>
            <a:ext cx="4162722" cy="238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66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4E8BAE3-A1C8-4AE7-A304-1D3BC95162C1}"/>
              </a:ext>
            </a:extLst>
          </p:cNvPr>
          <p:cNvSpPr txBox="1"/>
          <p:nvPr/>
        </p:nvSpPr>
        <p:spPr>
          <a:xfrm>
            <a:off x="7594983" y="2300910"/>
            <a:ext cx="1204295" cy="72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DE5AF6-E451-4EE8-8C46-51083C974E44}"/>
              </a:ext>
            </a:extLst>
          </p:cNvPr>
          <p:cNvSpPr txBox="1"/>
          <p:nvPr/>
        </p:nvSpPr>
        <p:spPr>
          <a:xfrm>
            <a:off x="7839874" y="2735922"/>
            <a:ext cx="712715" cy="72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7487945-CF76-4E47-9F1A-87125FE44400}"/>
              </a:ext>
            </a:extLst>
          </p:cNvPr>
          <p:cNvSpPr txBox="1"/>
          <p:nvPr/>
        </p:nvSpPr>
        <p:spPr>
          <a:xfrm>
            <a:off x="5426771" y="4777370"/>
            <a:ext cx="1110517" cy="66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8D45DBC-F4E1-4CC7-8E19-E4AB7A1D90D8}"/>
              </a:ext>
            </a:extLst>
          </p:cNvPr>
          <p:cNvSpPr txBox="1"/>
          <p:nvPr/>
        </p:nvSpPr>
        <p:spPr>
          <a:xfrm>
            <a:off x="5649872" y="5166022"/>
            <a:ext cx="664314" cy="667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1AF7C5E-4C21-4458-872B-823A66CC9A3F}"/>
              </a:ext>
            </a:extLst>
          </p:cNvPr>
          <p:cNvSpPr txBox="1"/>
          <p:nvPr/>
        </p:nvSpPr>
        <p:spPr>
          <a:xfrm>
            <a:off x="3766338" y="2280636"/>
            <a:ext cx="1016739" cy="60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3CF4450-5D21-49C4-895A-0FBF3671D294}"/>
              </a:ext>
            </a:extLst>
          </p:cNvPr>
          <p:cNvSpPr txBox="1"/>
          <p:nvPr/>
        </p:nvSpPr>
        <p:spPr>
          <a:xfrm>
            <a:off x="3964396" y="2667325"/>
            <a:ext cx="615912" cy="60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48536B9-1EF3-47FE-AD38-4C9213CC0B27}"/>
              </a:ext>
            </a:extLst>
          </p:cNvPr>
          <p:cNvSpPr txBox="1"/>
          <p:nvPr/>
        </p:nvSpPr>
        <p:spPr>
          <a:xfrm>
            <a:off x="1789767" y="4414519"/>
            <a:ext cx="924472" cy="551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B1BD209-63F3-4707-B965-9E783C1C1765}"/>
              </a:ext>
            </a:extLst>
          </p:cNvPr>
          <p:cNvSpPr txBox="1"/>
          <p:nvPr/>
        </p:nvSpPr>
        <p:spPr>
          <a:xfrm>
            <a:off x="1968247" y="4750806"/>
            <a:ext cx="567510" cy="551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64F3815-2F70-4D17-9C66-340DED186B76}"/>
              </a:ext>
            </a:extLst>
          </p:cNvPr>
          <p:cNvSpPr txBox="1"/>
          <p:nvPr/>
        </p:nvSpPr>
        <p:spPr>
          <a:xfrm>
            <a:off x="478690" y="2984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5A2C28D-280D-4148-A79A-82D6B22B87A0}"/>
              </a:ext>
            </a:extLst>
          </p:cNvPr>
          <p:cNvSpPr txBox="1"/>
          <p:nvPr/>
        </p:nvSpPr>
        <p:spPr>
          <a:xfrm>
            <a:off x="608322" y="3224001"/>
            <a:ext cx="20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</a:t>
            </a:r>
            <a:r>
              <a:rPr lang="en-US" sz="1400" dirty="0" smtClean="0">
                <a:solidFill>
                  <a:schemeClr val="bg1"/>
                </a:solidFill>
              </a:rPr>
              <a:t>sit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0941889-BE9F-4086-8518-D141474D56EC}"/>
              </a:ext>
            </a:extLst>
          </p:cNvPr>
          <p:cNvSpPr txBox="1"/>
          <p:nvPr/>
        </p:nvSpPr>
        <p:spPr>
          <a:xfrm>
            <a:off x="816483" y="2958372"/>
            <a:ext cx="1636732" cy="29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Lorem ipsum </a:t>
            </a:r>
            <a:endParaRPr lang="ru-RU" sz="14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3C393B6-8183-4800-B97E-278F8CA05592}"/>
              </a:ext>
            </a:extLst>
          </p:cNvPr>
          <p:cNvSpPr txBox="1"/>
          <p:nvPr/>
        </p:nvSpPr>
        <p:spPr>
          <a:xfrm>
            <a:off x="2307782" y="3886840"/>
            <a:ext cx="205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</a:t>
            </a:r>
            <a:r>
              <a:rPr lang="en-US" sz="1600" dirty="0" smtClean="0">
                <a:solidFill>
                  <a:schemeClr val="bg1"/>
                </a:solidFill>
              </a:rPr>
              <a:t>sit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5665CD2-1A3D-4BDA-8047-1150385BE921}"/>
              </a:ext>
            </a:extLst>
          </p:cNvPr>
          <p:cNvSpPr txBox="1"/>
          <p:nvPr/>
        </p:nvSpPr>
        <p:spPr>
          <a:xfrm>
            <a:off x="2493782" y="3675323"/>
            <a:ext cx="1636732" cy="319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 </a:t>
            </a:r>
            <a:endParaRPr lang="ru-RU" sz="16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9250709-F262-41C6-A1E3-A5C604063DF6}"/>
              </a:ext>
            </a:extLst>
          </p:cNvPr>
          <p:cNvSpPr txBox="1"/>
          <p:nvPr/>
        </p:nvSpPr>
        <p:spPr>
          <a:xfrm>
            <a:off x="4749998" y="2426624"/>
            <a:ext cx="1636732" cy="34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/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17198210-4BCA-4921-9869-875705EC8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12299" y="1951187"/>
            <a:ext cx="475562" cy="475562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E6A6C05-4EDA-481E-8217-22A334F32956}"/>
              </a:ext>
            </a:extLst>
          </p:cNvPr>
          <p:cNvSpPr txBox="1"/>
          <p:nvPr/>
        </p:nvSpPr>
        <p:spPr>
          <a:xfrm>
            <a:off x="6832482" y="4085193"/>
            <a:ext cx="1636732" cy="37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Lorem ipsum </a:t>
            </a:r>
            <a:endParaRPr lang="ru-RU" sz="2000" b="1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28C06D9-3412-444C-A87B-13E68DB360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64456" y="3516428"/>
            <a:ext cx="509531" cy="50953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6674EF3-588E-4F86-8FE2-9A1728D707EE}"/>
              </a:ext>
            </a:extLst>
          </p:cNvPr>
          <p:cNvSpPr txBox="1"/>
          <p:nvPr/>
        </p:nvSpPr>
        <p:spPr>
          <a:xfrm>
            <a:off x="9051654" y="2221792"/>
            <a:ext cx="1911724" cy="43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Lorem ipsum </a:t>
            </a:r>
            <a:endParaRPr lang="ru-RU" sz="2400" b="1" dirty="0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5C929930-7954-4ADE-A2D0-C9DAACB755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752750" y="1632400"/>
            <a:ext cx="543499" cy="5434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11574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- видеостудия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Чугунова О В\Desktop\ЗАМ\21-22 учебный год\НАЦПРОЕКТ\Доброшкола конкурс\доброшкола фото профессион\DSC_64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6000" y="1404000"/>
            <a:ext cx="5805000" cy="5040000"/>
          </a:xfrm>
          <a:prstGeom prst="rect">
            <a:avLst/>
          </a:prstGeom>
          <a:noFill/>
        </p:spPr>
      </p:pic>
      <p:pic>
        <p:nvPicPr>
          <p:cNvPr id="4099" name="Picture 3" descr="C:\Users\Чугунова О В\Desktop\ЗАМ\21-22 учебный год\НАЦПРОЕКТ\Доброшкола конкурс\доброшкола фото профессион\DSC_645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36000" y="4824000"/>
            <a:ext cx="4590000" cy="1785897"/>
          </a:xfrm>
          <a:prstGeom prst="rect">
            <a:avLst/>
          </a:prstGeom>
          <a:noFill/>
        </p:spPr>
      </p:pic>
      <p:pic>
        <p:nvPicPr>
          <p:cNvPr id="4100" name="Picture 4" descr="C:\Users\Чугунова О В\Desktop\ЗАМ\21-22 учебный год\НАЦПРОЕКТ\Доброшкола конкурс\доброшкола фото профессион\DSC_645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46000" y="1449000"/>
            <a:ext cx="4784826" cy="318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66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44000"/>
            <a:ext cx="11730600" cy="5355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Под понятием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образования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понимается комплексная характеристика образовательной деятельности и подготовки обучающегося,  выражающая степень их соответствия федеральным государственным образовательным стандартам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программы.</a:t>
            </a:r>
          </a:p>
          <a:p>
            <a:pPr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(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Федеральный закон от 29.12.2012 N 273-ФЗ (ред. от 14.07.2022) "Об образовании в Российской Федерации" </a:t>
            </a:r>
          </a:p>
          <a:p>
            <a:pPr algn="r">
              <a:spcBef>
                <a:spcPts val="0"/>
              </a:spcBef>
              <a:buNone/>
            </a:pP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(с </a:t>
            </a:r>
            <a:r>
              <a:rPr lang="ru-RU" sz="32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изм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 и доп., вступ. в силу с 25.07.2022)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7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1900" y="1449000"/>
          <a:ext cx="11439100" cy="468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37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обучающихся дополнительным образованием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6001" y="1674000"/>
          <a:ext cx="11069999" cy="4665000"/>
        </p:xfrm>
        <a:graphic>
          <a:graphicData uri="http://schemas.openxmlformats.org/drawingml/2006/table">
            <a:tbl>
              <a:tblPr/>
              <a:tblGrid>
                <a:gridCol w="4752565"/>
                <a:gridCol w="2318324"/>
                <a:gridCol w="2318324"/>
                <a:gridCol w="1680786"/>
              </a:tblGrid>
              <a:tr h="405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показателей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2019-2020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2020-2021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2021-2022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Общее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количество учащихся в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школе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кружков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секций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учащихся, посещающих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ДО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46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учащихся, посещающих спортивные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секции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учащихся, посещающих занятия внеурочной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учащихся, занимающихся в творческих объединениях на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базе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школы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46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учащихся, занимающихся в творческих объединениях вне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школы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ОГКОУ «Школа-интернат №87»: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51000" y="1629000"/>
            <a:ext cx="11325600" cy="4502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ОБРАЗОВАНИЯ;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ЛУЧШЕНИЕ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БАЗЫ;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ОЗДАНИЕ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УСЛОВИЙ, ОБЕСПЕЧИВАЮЩИЕ КОРРЕКЦИОННО-РАЗВИВАЮЩЕЕ СОПРОВОЖДЕНИЕ ОБРАЗОВАТЕЛЬНОГО И ВОСПИТАТЕЛЬНОГО ПРОЦЕССОВ;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АЗВИТИЕ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ЭФФЕКТИВНЫХ ФОРМ ПРОФОРИЕНТАЦИОННОЙ РАБОТЫ С ОБУЧАЮЩИМИСЯ;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РАЗВИТИЕ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ДОПОЛНИТЕЛЬНОГО ОБРАЗОВАНИЯ, ВНЕУРОЧНОЙ ДЕЯТЕЛЬНОСТИ;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СОЗДАНИЕ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ДЛЯ ПРОФЕССИОНАЛЬНОГО ОБРАЗОВАНИЯ.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339</Words>
  <Application>Microsoft Office PowerPoint</Application>
  <PresentationFormat>Произвольный</PresentationFormat>
  <Paragraphs>158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Повышение качества образования  при обновлении его содержания и условий                                       Пронина Е.В.                           директор    ОГКОУ «Школа-интернат №87 </vt:lpstr>
      <vt:lpstr>Учебные кабинеты  естественно-научного цикла</vt:lpstr>
      <vt:lpstr>Кабинет учителя-дефектолога (сурдопедагога)</vt:lpstr>
      <vt:lpstr>Мастерская  «Картонажно-переплётное дело»</vt:lpstr>
      <vt:lpstr>Фото - видеостудия</vt:lpstr>
      <vt:lpstr>Слайд 6</vt:lpstr>
      <vt:lpstr> </vt:lpstr>
      <vt:lpstr>Охват обучающихся дополнительным образованием</vt:lpstr>
      <vt:lpstr>Результаты работы  ОГКОУ «Школа-интернат №87»:</vt:lpstr>
      <vt:lpstr>Вставьте заголовок слайда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34</cp:revision>
  <dcterms:created xsi:type="dcterms:W3CDTF">2020-07-05T17:04:43Z</dcterms:created>
  <dcterms:modified xsi:type="dcterms:W3CDTF">2022-08-25T14:20:46Z</dcterms:modified>
</cp:coreProperties>
</file>